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59" r:id="rId1"/>
  </p:sldMasterIdLst>
  <p:notesMasterIdLst>
    <p:notesMasterId r:id="rId11"/>
  </p:notesMasterIdLst>
  <p:sldIdLst>
    <p:sldId id="1093" r:id="rId2"/>
    <p:sldId id="1096" r:id="rId3"/>
    <p:sldId id="1095" r:id="rId4"/>
    <p:sldId id="1099" r:id="rId5"/>
    <p:sldId id="1101" r:id="rId6"/>
    <p:sldId id="1100" r:id="rId7"/>
    <p:sldId id="1103" r:id="rId8"/>
    <p:sldId id="1104" r:id="rId9"/>
    <p:sldId id="276" r:id="rId10"/>
  </p:sldIdLst>
  <p:sldSz cx="9906000" cy="6858000" type="A4"/>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F9"/>
    <a:srgbClr val="FF25DB"/>
    <a:srgbClr val="FF09D6"/>
    <a:srgbClr val="B80099"/>
    <a:srgbClr val="D90101"/>
    <a:srgbClr val="004098"/>
    <a:srgbClr val="F7F7F7"/>
    <a:srgbClr val="002060"/>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81B6C1-E84B-49EC-8F5A-BEF48B314162}">
  <a:tblStyle styleId="{CD81B6C1-E84B-49EC-8F5A-BEF48B31416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41" autoAdjust="0"/>
    <p:restoredTop sz="95215" autoAdjust="0"/>
  </p:normalViewPr>
  <p:slideViewPr>
    <p:cSldViewPr snapToGrid="0">
      <p:cViewPr varScale="1">
        <p:scale>
          <a:sx n="105" d="100"/>
          <a:sy n="105" d="100"/>
        </p:scale>
        <p:origin x="966" y="96"/>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D20D2-5198-4B8F-894F-7DDE1DE66A52}" type="doc">
      <dgm:prSet loTypeId="urn:microsoft.com/office/officeart/2005/8/layout/hChevron3" loCatId="process" qsTypeId="urn:microsoft.com/office/officeart/2005/8/quickstyle/simple2" qsCatId="simple" csTypeId="urn:microsoft.com/office/officeart/2005/8/colors/accent1_5" csCatId="accent1" phldr="1"/>
      <dgm:spPr/>
      <dgm:t>
        <a:bodyPr/>
        <a:lstStyle/>
        <a:p>
          <a:endParaRPr kumimoji="1" lang="ja-JP" altLang="en-US"/>
        </a:p>
      </dgm:t>
    </dgm:pt>
    <dgm:pt modelId="{1768BA7C-876A-4356-9C07-980C78A3791A}">
      <dgm:prSet custT="1"/>
      <dgm:spPr/>
      <dgm:t>
        <a:bodyPr/>
        <a:lstStyle/>
        <a:p>
          <a:r>
            <a:rPr kumimoji="1" lang="ja-JP" altLang="en-US" sz="1600" b="0" i="0" dirty="0"/>
            <a:t>①　ご発注</a:t>
          </a:r>
          <a:endParaRPr lang="ja-JP" altLang="en-US" sz="1600" dirty="0"/>
        </a:p>
      </dgm:t>
    </dgm:pt>
    <dgm:pt modelId="{B50BF449-BF72-4B66-A1F9-6C8A0A0DF9D8}" type="parTrans" cxnId="{C41E14CE-E45F-4C42-B46D-34BC55E7B057}">
      <dgm:prSet/>
      <dgm:spPr/>
      <dgm:t>
        <a:bodyPr/>
        <a:lstStyle/>
        <a:p>
          <a:endParaRPr kumimoji="1" lang="ja-JP" altLang="en-US"/>
        </a:p>
      </dgm:t>
    </dgm:pt>
    <dgm:pt modelId="{8BBCEC87-1887-4430-BD88-380D1B879B49}" type="sibTrans" cxnId="{C41E14CE-E45F-4C42-B46D-34BC55E7B057}">
      <dgm:prSet/>
      <dgm:spPr/>
      <dgm:t>
        <a:bodyPr/>
        <a:lstStyle/>
        <a:p>
          <a:endParaRPr kumimoji="1" lang="ja-JP" altLang="en-US"/>
        </a:p>
      </dgm:t>
    </dgm:pt>
    <dgm:pt modelId="{5F0E8735-E076-4BF5-9171-27F4C1BB833B}">
      <dgm:prSet custT="1"/>
      <dgm:spPr/>
      <dgm:t>
        <a:bodyPr/>
        <a:lstStyle/>
        <a:p>
          <a:r>
            <a:rPr kumimoji="1" lang="ja-JP" altLang="en-US" sz="1600" b="0" i="0"/>
            <a:t>②　募集開始</a:t>
          </a:r>
          <a:endParaRPr lang="ja-JP" altLang="en-US" sz="1600"/>
        </a:p>
      </dgm:t>
    </dgm:pt>
    <dgm:pt modelId="{5020D744-8E8D-4265-9969-12019E6379C8}" type="parTrans" cxnId="{F59AACEB-CE20-4CA3-8D38-CC8FA0944F44}">
      <dgm:prSet/>
      <dgm:spPr/>
      <dgm:t>
        <a:bodyPr/>
        <a:lstStyle/>
        <a:p>
          <a:endParaRPr kumimoji="1" lang="ja-JP" altLang="en-US"/>
        </a:p>
      </dgm:t>
    </dgm:pt>
    <dgm:pt modelId="{48980088-EA64-4F15-A272-00B5A64C29FE}" type="sibTrans" cxnId="{F59AACEB-CE20-4CA3-8D38-CC8FA0944F44}">
      <dgm:prSet/>
      <dgm:spPr/>
      <dgm:t>
        <a:bodyPr/>
        <a:lstStyle/>
        <a:p>
          <a:endParaRPr kumimoji="1" lang="ja-JP" altLang="en-US"/>
        </a:p>
      </dgm:t>
    </dgm:pt>
    <dgm:pt modelId="{154FA526-D7CD-42DD-8C82-85F95C3F0A17}">
      <dgm:prSet custT="1"/>
      <dgm:spPr/>
      <dgm:t>
        <a:bodyPr/>
        <a:lstStyle/>
        <a:p>
          <a:r>
            <a:rPr kumimoji="1" lang="ja-JP" altLang="en-US" sz="1600" b="0" i="0" dirty="0"/>
            <a:t>③　抽選</a:t>
          </a:r>
          <a:endParaRPr lang="ja-JP" altLang="en-US" sz="1600" dirty="0"/>
        </a:p>
      </dgm:t>
    </dgm:pt>
    <dgm:pt modelId="{FF7F36FC-751E-47E1-BB78-085907F5E591}" type="parTrans" cxnId="{6A42FDB0-692F-4A78-A078-77980E94755A}">
      <dgm:prSet/>
      <dgm:spPr/>
      <dgm:t>
        <a:bodyPr/>
        <a:lstStyle/>
        <a:p>
          <a:endParaRPr kumimoji="1" lang="ja-JP" altLang="en-US"/>
        </a:p>
      </dgm:t>
    </dgm:pt>
    <dgm:pt modelId="{E204B270-183F-4BEB-A31F-3F534C41FB05}" type="sibTrans" cxnId="{6A42FDB0-692F-4A78-A078-77980E94755A}">
      <dgm:prSet/>
      <dgm:spPr/>
      <dgm:t>
        <a:bodyPr/>
        <a:lstStyle/>
        <a:p>
          <a:endParaRPr kumimoji="1" lang="ja-JP" altLang="en-US"/>
        </a:p>
      </dgm:t>
    </dgm:pt>
    <dgm:pt modelId="{66E67726-3A84-4B6E-B43F-F0DA24EBF727}">
      <dgm:prSet custT="1"/>
      <dgm:spPr/>
      <dgm:t>
        <a:bodyPr/>
        <a:lstStyle/>
        <a:p>
          <a:r>
            <a:rPr kumimoji="1" lang="ja-JP" altLang="en-US" sz="1600" b="0" i="0" dirty="0"/>
            <a:t>④　当選者</a:t>
          </a:r>
          <a:endParaRPr kumimoji="1" lang="en-US" altLang="ja-JP" sz="1600" b="0" i="0" dirty="0"/>
        </a:p>
        <a:p>
          <a:r>
            <a:rPr kumimoji="1" lang="ja-JP" altLang="en-US" sz="1600" b="0" i="0" dirty="0"/>
            <a:t>への連絡</a:t>
          </a:r>
          <a:endParaRPr lang="ja-JP" altLang="en-US" sz="1600" dirty="0"/>
        </a:p>
      </dgm:t>
    </dgm:pt>
    <dgm:pt modelId="{395BC644-BFF3-4DE4-91C1-4974C54CD576}" type="parTrans" cxnId="{A365E25C-D3AA-4262-A2A4-3436F2EEC072}">
      <dgm:prSet/>
      <dgm:spPr/>
      <dgm:t>
        <a:bodyPr/>
        <a:lstStyle/>
        <a:p>
          <a:endParaRPr kumimoji="1" lang="ja-JP" altLang="en-US"/>
        </a:p>
      </dgm:t>
    </dgm:pt>
    <dgm:pt modelId="{8B1C7B0D-1E2D-49B7-9A13-9D15F882D78A}" type="sibTrans" cxnId="{A365E25C-D3AA-4262-A2A4-3436F2EEC072}">
      <dgm:prSet/>
      <dgm:spPr/>
      <dgm:t>
        <a:bodyPr/>
        <a:lstStyle/>
        <a:p>
          <a:endParaRPr kumimoji="1" lang="ja-JP" altLang="en-US"/>
        </a:p>
      </dgm:t>
    </dgm:pt>
    <dgm:pt modelId="{C7AC9650-2BBD-41B7-B10C-CDE0D6DD0AB5}">
      <dgm:prSet custT="1"/>
      <dgm:spPr/>
      <dgm:t>
        <a:bodyPr/>
        <a:lstStyle/>
        <a:p>
          <a:r>
            <a:rPr kumimoji="1" lang="ja-JP" altLang="en-US" sz="1600" b="0" i="0"/>
            <a:t>⑤　発送</a:t>
          </a:r>
          <a:endParaRPr lang="ja-JP" altLang="en-US" sz="1600"/>
        </a:p>
      </dgm:t>
    </dgm:pt>
    <dgm:pt modelId="{838477B6-C5BE-4E97-89C3-2704A623D89C}" type="parTrans" cxnId="{4321E5B3-A5E7-4282-9CFF-6A2CDAD357B7}">
      <dgm:prSet/>
      <dgm:spPr/>
      <dgm:t>
        <a:bodyPr/>
        <a:lstStyle/>
        <a:p>
          <a:endParaRPr kumimoji="1" lang="ja-JP" altLang="en-US"/>
        </a:p>
      </dgm:t>
    </dgm:pt>
    <dgm:pt modelId="{5473BB59-59DA-4198-B026-D8BC9912A32D}" type="sibTrans" cxnId="{4321E5B3-A5E7-4282-9CFF-6A2CDAD357B7}">
      <dgm:prSet/>
      <dgm:spPr/>
      <dgm:t>
        <a:bodyPr/>
        <a:lstStyle/>
        <a:p>
          <a:endParaRPr kumimoji="1" lang="ja-JP" altLang="en-US"/>
        </a:p>
      </dgm:t>
    </dgm:pt>
    <dgm:pt modelId="{DAC5596C-882C-4FD1-AFA5-02678AAFE518}" type="pres">
      <dgm:prSet presAssocID="{A66D20D2-5198-4B8F-894F-7DDE1DE66A52}" presName="Name0" presStyleCnt="0">
        <dgm:presLayoutVars>
          <dgm:dir/>
          <dgm:resizeHandles val="exact"/>
        </dgm:presLayoutVars>
      </dgm:prSet>
      <dgm:spPr/>
    </dgm:pt>
    <dgm:pt modelId="{1FFFEDAF-53D0-4672-B152-6AA0ED70779E}" type="pres">
      <dgm:prSet presAssocID="{1768BA7C-876A-4356-9C07-980C78A3791A}" presName="parTxOnly" presStyleLbl="node1" presStyleIdx="0" presStyleCnt="5">
        <dgm:presLayoutVars>
          <dgm:bulletEnabled val="1"/>
        </dgm:presLayoutVars>
      </dgm:prSet>
      <dgm:spPr/>
    </dgm:pt>
    <dgm:pt modelId="{348C003F-4EAC-4F1C-8C9C-99B783051629}" type="pres">
      <dgm:prSet presAssocID="{8BBCEC87-1887-4430-BD88-380D1B879B49}" presName="parSpace" presStyleCnt="0"/>
      <dgm:spPr/>
    </dgm:pt>
    <dgm:pt modelId="{3A76AC49-3183-40B5-B00D-D07349C36A49}" type="pres">
      <dgm:prSet presAssocID="{5F0E8735-E076-4BF5-9171-27F4C1BB833B}" presName="parTxOnly" presStyleLbl="node1" presStyleIdx="1" presStyleCnt="5">
        <dgm:presLayoutVars>
          <dgm:bulletEnabled val="1"/>
        </dgm:presLayoutVars>
      </dgm:prSet>
      <dgm:spPr/>
    </dgm:pt>
    <dgm:pt modelId="{31CD3EEB-E19E-4D4E-A02B-E9AE49B1C7BA}" type="pres">
      <dgm:prSet presAssocID="{48980088-EA64-4F15-A272-00B5A64C29FE}" presName="parSpace" presStyleCnt="0"/>
      <dgm:spPr/>
    </dgm:pt>
    <dgm:pt modelId="{BAB9EEAC-0B45-487A-83C9-909AC005BE5D}" type="pres">
      <dgm:prSet presAssocID="{154FA526-D7CD-42DD-8C82-85F95C3F0A17}" presName="parTxOnly" presStyleLbl="node1" presStyleIdx="2" presStyleCnt="5">
        <dgm:presLayoutVars>
          <dgm:bulletEnabled val="1"/>
        </dgm:presLayoutVars>
      </dgm:prSet>
      <dgm:spPr/>
    </dgm:pt>
    <dgm:pt modelId="{28792E7B-2238-4F18-85F8-42E847E5C288}" type="pres">
      <dgm:prSet presAssocID="{E204B270-183F-4BEB-A31F-3F534C41FB05}" presName="parSpace" presStyleCnt="0"/>
      <dgm:spPr/>
    </dgm:pt>
    <dgm:pt modelId="{B6C7CC9D-C42C-4E33-9C0F-06A009080824}" type="pres">
      <dgm:prSet presAssocID="{66E67726-3A84-4B6E-B43F-F0DA24EBF727}" presName="parTxOnly" presStyleLbl="node1" presStyleIdx="3" presStyleCnt="5">
        <dgm:presLayoutVars>
          <dgm:bulletEnabled val="1"/>
        </dgm:presLayoutVars>
      </dgm:prSet>
      <dgm:spPr/>
    </dgm:pt>
    <dgm:pt modelId="{851656D9-10AB-4B8A-9922-937349024F27}" type="pres">
      <dgm:prSet presAssocID="{8B1C7B0D-1E2D-49B7-9A13-9D15F882D78A}" presName="parSpace" presStyleCnt="0"/>
      <dgm:spPr/>
    </dgm:pt>
    <dgm:pt modelId="{9EFF868F-9975-4765-A278-03EC5B7293DE}" type="pres">
      <dgm:prSet presAssocID="{C7AC9650-2BBD-41B7-B10C-CDE0D6DD0AB5}" presName="parTxOnly" presStyleLbl="node1" presStyleIdx="4" presStyleCnt="5">
        <dgm:presLayoutVars>
          <dgm:bulletEnabled val="1"/>
        </dgm:presLayoutVars>
      </dgm:prSet>
      <dgm:spPr/>
    </dgm:pt>
  </dgm:ptLst>
  <dgm:cxnLst>
    <dgm:cxn modelId="{4385F03B-4D19-44F3-8C0E-CDB1D54EBA1F}" type="presOf" srcId="{C7AC9650-2BBD-41B7-B10C-CDE0D6DD0AB5}" destId="{9EFF868F-9975-4765-A278-03EC5B7293DE}" srcOrd="0" destOrd="0" presId="urn:microsoft.com/office/officeart/2005/8/layout/hChevron3"/>
    <dgm:cxn modelId="{A365E25C-D3AA-4262-A2A4-3436F2EEC072}" srcId="{A66D20D2-5198-4B8F-894F-7DDE1DE66A52}" destId="{66E67726-3A84-4B6E-B43F-F0DA24EBF727}" srcOrd="3" destOrd="0" parTransId="{395BC644-BFF3-4DE4-91C1-4974C54CD576}" sibTransId="{8B1C7B0D-1E2D-49B7-9A13-9D15F882D78A}"/>
    <dgm:cxn modelId="{D141FD43-BC59-4E22-B249-6206753A9158}" type="presOf" srcId="{1768BA7C-876A-4356-9C07-980C78A3791A}" destId="{1FFFEDAF-53D0-4672-B152-6AA0ED70779E}" srcOrd="0" destOrd="0" presId="urn:microsoft.com/office/officeart/2005/8/layout/hChevron3"/>
    <dgm:cxn modelId="{B7C4E98E-96E7-4614-AB26-875DF0B2AC5B}" type="presOf" srcId="{154FA526-D7CD-42DD-8C82-85F95C3F0A17}" destId="{BAB9EEAC-0B45-487A-83C9-909AC005BE5D}" srcOrd="0" destOrd="0" presId="urn:microsoft.com/office/officeart/2005/8/layout/hChevron3"/>
    <dgm:cxn modelId="{C3E13995-ED3F-4333-9A35-A06B21B26B63}" type="presOf" srcId="{A66D20D2-5198-4B8F-894F-7DDE1DE66A52}" destId="{DAC5596C-882C-4FD1-AFA5-02678AAFE518}" srcOrd="0" destOrd="0" presId="urn:microsoft.com/office/officeart/2005/8/layout/hChevron3"/>
    <dgm:cxn modelId="{6A42FDB0-692F-4A78-A078-77980E94755A}" srcId="{A66D20D2-5198-4B8F-894F-7DDE1DE66A52}" destId="{154FA526-D7CD-42DD-8C82-85F95C3F0A17}" srcOrd="2" destOrd="0" parTransId="{FF7F36FC-751E-47E1-BB78-085907F5E591}" sibTransId="{E204B270-183F-4BEB-A31F-3F534C41FB05}"/>
    <dgm:cxn modelId="{4321E5B3-A5E7-4282-9CFF-6A2CDAD357B7}" srcId="{A66D20D2-5198-4B8F-894F-7DDE1DE66A52}" destId="{C7AC9650-2BBD-41B7-B10C-CDE0D6DD0AB5}" srcOrd="4" destOrd="0" parTransId="{838477B6-C5BE-4E97-89C3-2704A623D89C}" sibTransId="{5473BB59-59DA-4198-B026-D8BC9912A32D}"/>
    <dgm:cxn modelId="{9BD210CB-F92F-490A-9055-7E888AEB6CBD}" type="presOf" srcId="{5F0E8735-E076-4BF5-9171-27F4C1BB833B}" destId="{3A76AC49-3183-40B5-B00D-D07349C36A49}" srcOrd="0" destOrd="0" presId="urn:microsoft.com/office/officeart/2005/8/layout/hChevron3"/>
    <dgm:cxn modelId="{C41E14CE-E45F-4C42-B46D-34BC55E7B057}" srcId="{A66D20D2-5198-4B8F-894F-7DDE1DE66A52}" destId="{1768BA7C-876A-4356-9C07-980C78A3791A}" srcOrd="0" destOrd="0" parTransId="{B50BF449-BF72-4B66-A1F9-6C8A0A0DF9D8}" sibTransId="{8BBCEC87-1887-4430-BD88-380D1B879B49}"/>
    <dgm:cxn modelId="{7AF07DD1-EA93-4EEA-9846-8D0501D2CF54}" type="presOf" srcId="{66E67726-3A84-4B6E-B43F-F0DA24EBF727}" destId="{B6C7CC9D-C42C-4E33-9C0F-06A009080824}" srcOrd="0" destOrd="0" presId="urn:microsoft.com/office/officeart/2005/8/layout/hChevron3"/>
    <dgm:cxn modelId="{F59AACEB-CE20-4CA3-8D38-CC8FA0944F44}" srcId="{A66D20D2-5198-4B8F-894F-7DDE1DE66A52}" destId="{5F0E8735-E076-4BF5-9171-27F4C1BB833B}" srcOrd="1" destOrd="0" parTransId="{5020D744-8E8D-4265-9969-12019E6379C8}" sibTransId="{48980088-EA64-4F15-A272-00B5A64C29FE}"/>
    <dgm:cxn modelId="{0A717902-F0E0-41AA-ABF2-D33E42830BF7}" type="presParOf" srcId="{DAC5596C-882C-4FD1-AFA5-02678AAFE518}" destId="{1FFFEDAF-53D0-4672-B152-6AA0ED70779E}" srcOrd="0" destOrd="0" presId="urn:microsoft.com/office/officeart/2005/8/layout/hChevron3"/>
    <dgm:cxn modelId="{DFE36DD3-1213-43BD-98FD-73786218376D}" type="presParOf" srcId="{DAC5596C-882C-4FD1-AFA5-02678AAFE518}" destId="{348C003F-4EAC-4F1C-8C9C-99B783051629}" srcOrd="1" destOrd="0" presId="urn:microsoft.com/office/officeart/2005/8/layout/hChevron3"/>
    <dgm:cxn modelId="{A86C0D8A-95B5-4880-BCF2-1981C48E5888}" type="presParOf" srcId="{DAC5596C-882C-4FD1-AFA5-02678AAFE518}" destId="{3A76AC49-3183-40B5-B00D-D07349C36A49}" srcOrd="2" destOrd="0" presId="urn:microsoft.com/office/officeart/2005/8/layout/hChevron3"/>
    <dgm:cxn modelId="{109C3FA8-ADA6-4BE0-975E-032862F605D6}" type="presParOf" srcId="{DAC5596C-882C-4FD1-AFA5-02678AAFE518}" destId="{31CD3EEB-E19E-4D4E-A02B-E9AE49B1C7BA}" srcOrd="3" destOrd="0" presId="urn:microsoft.com/office/officeart/2005/8/layout/hChevron3"/>
    <dgm:cxn modelId="{B1D953CF-7ABE-4FAB-8005-93DBA5D9F6EE}" type="presParOf" srcId="{DAC5596C-882C-4FD1-AFA5-02678AAFE518}" destId="{BAB9EEAC-0B45-487A-83C9-909AC005BE5D}" srcOrd="4" destOrd="0" presId="urn:microsoft.com/office/officeart/2005/8/layout/hChevron3"/>
    <dgm:cxn modelId="{37390AE0-5DD4-4D85-AC48-FFDE92E1CC49}" type="presParOf" srcId="{DAC5596C-882C-4FD1-AFA5-02678AAFE518}" destId="{28792E7B-2238-4F18-85F8-42E847E5C288}" srcOrd="5" destOrd="0" presId="urn:microsoft.com/office/officeart/2005/8/layout/hChevron3"/>
    <dgm:cxn modelId="{07139B7D-0FEE-42B2-91F1-8EC279790E30}" type="presParOf" srcId="{DAC5596C-882C-4FD1-AFA5-02678AAFE518}" destId="{B6C7CC9D-C42C-4E33-9C0F-06A009080824}" srcOrd="6" destOrd="0" presId="urn:microsoft.com/office/officeart/2005/8/layout/hChevron3"/>
    <dgm:cxn modelId="{11AC06F2-883A-4E58-AAD7-0FB11D0F38BE}" type="presParOf" srcId="{DAC5596C-882C-4FD1-AFA5-02678AAFE518}" destId="{851656D9-10AB-4B8A-9922-937349024F27}" srcOrd="7" destOrd="0" presId="urn:microsoft.com/office/officeart/2005/8/layout/hChevron3"/>
    <dgm:cxn modelId="{A189DDF5-FDDB-4B09-9CFB-DDA618BEDB3F}" type="presParOf" srcId="{DAC5596C-882C-4FD1-AFA5-02678AAFE518}" destId="{9EFF868F-9975-4765-A278-03EC5B7293D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6D20D2-5198-4B8F-894F-7DDE1DE66A52}" type="doc">
      <dgm:prSet loTypeId="urn:microsoft.com/office/officeart/2005/8/layout/hChevron3" loCatId="process" qsTypeId="urn:microsoft.com/office/officeart/2005/8/quickstyle/simple2" qsCatId="simple" csTypeId="urn:microsoft.com/office/officeart/2005/8/colors/accent1_5" csCatId="accent1" phldr="1"/>
      <dgm:spPr/>
      <dgm:t>
        <a:bodyPr/>
        <a:lstStyle/>
        <a:p>
          <a:endParaRPr kumimoji="1" lang="ja-JP" altLang="en-US"/>
        </a:p>
      </dgm:t>
    </dgm:pt>
    <dgm:pt modelId="{1768BA7C-876A-4356-9C07-980C78A3791A}">
      <dgm:prSet custT="1"/>
      <dgm:spPr/>
      <dgm:t>
        <a:bodyPr/>
        <a:lstStyle/>
        <a:p>
          <a:r>
            <a:rPr kumimoji="1" lang="ja-JP" altLang="en-US" sz="1600" b="0" i="0" dirty="0"/>
            <a:t>①　ご発注</a:t>
          </a:r>
          <a:endParaRPr lang="ja-JP" altLang="en-US" sz="1600" dirty="0"/>
        </a:p>
      </dgm:t>
    </dgm:pt>
    <dgm:pt modelId="{B50BF449-BF72-4B66-A1F9-6C8A0A0DF9D8}" type="parTrans" cxnId="{C41E14CE-E45F-4C42-B46D-34BC55E7B057}">
      <dgm:prSet/>
      <dgm:spPr/>
      <dgm:t>
        <a:bodyPr/>
        <a:lstStyle/>
        <a:p>
          <a:endParaRPr kumimoji="1" lang="ja-JP" altLang="en-US"/>
        </a:p>
      </dgm:t>
    </dgm:pt>
    <dgm:pt modelId="{8BBCEC87-1887-4430-BD88-380D1B879B49}" type="sibTrans" cxnId="{C41E14CE-E45F-4C42-B46D-34BC55E7B057}">
      <dgm:prSet/>
      <dgm:spPr/>
      <dgm:t>
        <a:bodyPr/>
        <a:lstStyle/>
        <a:p>
          <a:endParaRPr kumimoji="1" lang="ja-JP" altLang="en-US"/>
        </a:p>
      </dgm:t>
    </dgm:pt>
    <dgm:pt modelId="{5F0E8735-E076-4BF5-9171-27F4C1BB833B}">
      <dgm:prSet custT="1"/>
      <dgm:spPr/>
      <dgm:t>
        <a:bodyPr/>
        <a:lstStyle/>
        <a:p>
          <a:r>
            <a:rPr kumimoji="1" lang="ja-JP" altLang="en-US" sz="1600" b="0" i="0" dirty="0"/>
            <a:t>②　</a:t>
          </a:r>
          <a:r>
            <a:rPr kumimoji="1" lang="ja-JP" altLang="fr-FR" sz="1600" b="0" i="0" dirty="0"/>
            <a:t>投稿</a:t>
          </a:r>
          <a:endParaRPr lang="ja-JP" altLang="en-US" sz="1600" dirty="0"/>
        </a:p>
      </dgm:t>
    </dgm:pt>
    <dgm:pt modelId="{5020D744-8E8D-4265-9969-12019E6379C8}" type="parTrans" cxnId="{F59AACEB-CE20-4CA3-8D38-CC8FA0944F44}">
      <dgm:prSet/>
      <dgm:spPr/>
      <dgm:t>
        <a:bodyPr/>
        <a:lstStyle/>
        <a:p>
          <a:endParaRPr kumimoji="1" lang="ja-JP" altLang="en-US"/>
        </a:p>
      </dgm:t>
    </dgm:pt>
    <dgm:pt modelId="{48980088-EA64-4F15-A272-00B5A64C29FE}" type="sibTrans" cxnId="{F59AACEB-CE20-4CA3-8D38-CC8FA0944F44}">
      <dgm:prSet/>
      <dgm:spPr/>
      <dgm:t>
        <a:bodyPr/>
        <a:lstStyle/>
        <a:p>
          <a:endParaRPr kumimoji="1" lang="ja-JP" altLang="en-US"/>
        </a:p>
      </dgm:t>
    </dgm:pt>
    <dgm:pt modelId="{DAC5596C-882C-4FD1-AFA5-02678AAFE518}" type="pres">
      <dgm:prSet presAssocID="{A66D20D2-5198-4B8F-894F-7DDE1DE66A52}" presName="Name0" presStyleCnt="0">
        <dgm:presLayoutVars>
          <dgm:dir/>
          <dgm:resizeHandles val="exact"/>
        </dgm:presLayoutVars>
      </dgm:prSet>
      <dgm:spPr/>
    </dgm:pt>
    <dgm:pt modelId="{1FFFEDAF-53D0-4672-B152-6AA0ED70779E}" type="pres">
      <dgm:prSet presAssocID="{1768BA7C-876A-4356-9C07-980C78A3791A}" presName="parTxOnly" presStyleLbl="node1" presStyleIdx="0" presStyleCnt="2">
        <dgm:presLayoutVars>
          <dgm:bulletEnabled val="1"/>
        </dgm:presLayoutVars>
      </dgm:prSet>
      <dgm:spPr/>
    </dgm:pt>
    <dgm:pt modelId="{348C003F-4EAC-4F1C-8C9C-99B783051629}" type="pres">
      <dgm:prSet presAssocID="{8BBCEC87-1887-4430-BD88-380D1B879B49}" presName="parSpace" presStyleCnt="0"/>
      <dgm:spPr/>
    </dgm:pt>
    <dgm:pt modelId="{3A76AC49-3183-40B5-B00D-D07349C36A49}" type="pres">
      <dgm:prSet presAssocID="{5F0E8735-E076-4BF5-9171-27F4C1BB833B}" presName="parTxOnly" presStyleLbl="node1" presStyleIdx="1" presStyleCnt="2">
        <dgm:presLayoutVars>
          <dgm:bulletEnabled val="1"/>
        </dgm:presLayoutVars>
      </dgm:prSet>
      <dgm:spPr/>
    </dgm:pt>
  </dgm:ptLst>
  <dgm:cxnLst>
    <dgm:cxn modelId="{D141FD43-BC59-4E22-B249-6206753A9158}" type="presOf" srcId="{1768BA7C-876A-4356-9C07-980C78A3791A}" destId="{1FFFEDAF-53D0-4672-B152-6AA0ED70779E}" srcOrd="0" destOrd="0" presId="urn:microsoft.com/office/officeart/2005/8/layout/hChevron3"/>
    <dgm:cxn modelId="{C3E13995-ED3F-4333-9A35-A06B21B26B63}" type="presOf" srcId="{A66D20D2-5198-4B8F-894F-7DDE1DE66A52}" destId="{DAC5596C-882C-4FD1-AFA5-02678AAFE518}" srcOrd="0" destOrd="0" presId="urn:microsoft.com/office/officeart/2005/8/layout/hChevron3"/>
    <dgm:cxn modelId="{9BD210CB-F92F-490A-9055-7E888AEB6CBD}" type="presOf" srcId="{5F0E8735-E076-4BF5-9171-27F4C1BB833B}" destId="{3A76AC49-3183-40B5-B00D-D07349C36A49}" srcOrd="0" destOrd="0" presId="urn:microsoft.com/office/officeart/2005/8/layout/hChevron3"/>
    <dgm:cxn modelId="{C41E14CE-E45F-4C42-B46D-34BC55E7B057}" srcId="{A66D20D2-5198-4B8F-894F-7DDE1DE66A52}" destId="{1768BA7C-876A-4356-9C07-980C78A3791A}" srcOrd="0" destOrd="0" parTransId="{B50BF449-BF72-4B66-A1F9-6C8A0A0DF9D8}" sibTransId="{8BBCEC87-1887-4430-BD88-380D1B879B49}"/>
    <dgm:cxn modelId="{F59AACEB-CE20-4CA3-8D38-CC8FA0944F44}" srcId="{A66D20D2-5198-4B8F-894F-7DDE1DE66A52}" destId="{5F0E8735-E076-4BF5-9171-27F4C1BB833B}" srcOrd="1" destOrd="0" parTransId="{5020D744-8E8D-4265-9969-12019E6379C8}" sibTransId="{48980088-EA64-4F15-A272-00B5A64C29FE}"/>
    <dgm:cxn modelId="{0A717902-F0E0-41AA-ABF2-D33E42830BF7}" type="presParOf" srcId="{DAC5596C-882C-4FD1-AFA5-02678AAFE518}" destId="{1FFFEDAF-53D0-4672-B152-6AA0ED70779E}" srcOrd="0" destOrd="0" presId="urn:microsoft.com/office/officeart/2005/8/layout/hChevron3"/>
    <dgm:cxn modelId="{DFE36DD3-1213-43BD-98FD-73786218376D}" type="presParOf" srcId="{DAC5596C-882C-4FD1-AFA5-02678AAFE518}" destId="{348C003F-4EAC-4F1C-8C9C-99B783051629}" srcOrd="1" destOrd="0" presId="urn:microsoft.com/office/officeart/2005/8/layout/hChevron3"/>
    <dgm:cxn modelId="{A86C0D8A-95B5-4880-BCF2-1981C48E5888}" type="presParOf" srcId="{DAC5596C-882C-4FD1-AFA5-02678AAFE518}" destId="{3A76AC49-3183-40B5-B00D-D07349C36A49}"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FEDAF-53D0-4672-B152-6AA0ED70779E}">
      <dsp:nvSpPr>
        <dsp:cNvPr id="0" name=""/>
        <dsp:cNvSpPr/>
      </dsp:nvSpPr>
      <dsp:spPr>
        <a:xfrm>
          <a:off x="1116" y="428608"/>
          <a:ext cx="2176611" cy="870644"/>
        </a:xfrm>
        <a:prstGeom prst="homePlate">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0" i="0" kern="1200" dirty="0"/>
            <a:t>①　ご発注</a:t>
          </a:r>
          <a:endParaRPr lang="ja-JP" altLang="en-US" sz="1600" kern="1200" dirty="0"/>
        </a:p>
      </dsp:txBody>
      <dsp:txXfrm>
        <a:off x="1116" y="428608"/>
        <a:ext cx="1958950" cy="870644"/>
      </dsp:txXfrm>
    </dsp:sp>
    <dsp:sp modelId="{3A76AC49-3183-40B5-B00D-D07349C36A49}">
      <dsp:nvSpPr>
        <dsp:cNvPr id="0" name=""/>
        <dsp:cNvSpPr/>
      </dsp:nvSpPr>
      <dsp:spPr>
        <a:xfrm>
          <a:off x="1742405" y="428608"/>
          <a:ext cx="2176611" cy="870644"/>
        </a:xfrm>
        <a:prstGeom prst="chevron">
          <a:avLst/>
        </a:prstGeom>
        <a:solidFill>
          <a:schemeClr val="accent1">
            <a:alpha val="90000"/>
            <a:hueOff val="0"/>
            <a:satOff val="0"/>
            <a:lumOff val="0"/>
            <a:alpha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0" i="0" kern="1200"/>
            <a:t>②　募集開始</a:t>
          </a:r>
          <a:endParaRPr lang="ja-JP" altLang="en-US" sz="1600" kern="1200"/>
        </a:p>
      </dsp:txBody>
      <dsp:txXfrm>
        <a:off x="2177727" y="428608"/>
        <a:ext cx="1305967" cy="870644"/>
      </dsp:txXfrm>
    </dsp:sp>
    <dsp:sp modelId="{BAB9EEAC-0B45-487A-83C9-909AC005BE5D}">
      <dsp:nvSpPr>
        <dsp:cNvPr id="0" name=""/>
        <dsp:cNvSpPr/>
      </dsp:nvSpPr>
      <dsp:spPr>
        <a:xfrm>
          <a:off x="3483695" y="428608"/>
          <a:ext cx="2176611" cy="870644"/>
        </a:xfrm>
        <a:prstGeom prst="chevron">
          <a:avLst/>
        </a:prstGeom>
        <a:solidFill>
          <a:schemeClr val="accent1">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0" i="0" kern="1200" dirty="0"/>
            <a:t>③　抽選</a:t>
          </a:r>
          <a:endParaRPr lang="ja-JP" altLang="en-US" sz="1600" kern="1200" dirty="0"/>
        </a:p>
      </dsp:txBody>
      <dsp:txXfrm>
        <a:off x="3919017" y="428608"/>
        <a:ext cx="1305967" cy="870644"/>
      </dsp:txXfrm>
    </dsp:sp>
    <dsp:sp modelId="{B6C7CC9D-C42C-4E33-9C0F-06A009080824}">
      <dsp:nvSpPr>
        <dsp:cNvPr id="0" name=""/>
        <dsp:cNvSpPr/>
      </dsp:nvSpPr>
      <dsp:spPr>
        <a:xfrm>
          <a:off x="5224984" y="428608"/>
          <a:ext cx="2176611" cy="870644"/>
        </a:xfrm>
        <a:prstGeom prst="chevron">
          <a:avLst/>
        </a:prstGeom>
        <a:solidFill>
          <a:schemeClr val="accent1">
            <a:alpha val="90000"/>
            <a:hueOff val="0"/>
            <a:satOff val="0"/>
            <a:lumOff val="0"/>
            <a:alphaOff val="-3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0" i="0" kern="1200" dirty="0"/>
            <a:t>④　当選者</a:t>
          </a:r>
          <a:endParaRPr kumimoji="1" lang="en-US" altLang="ja-JP" sz="1600" b="0" i="0" kern="1200" dirty="0"/>
        </a:p>
        <a:p>
          <a:pPr marL="0" lvl="0" indent="0" algn="ctr" defTabSz="711200">
            <a:lnSpc>
              <a:spcPct val="90000"/>
            </a:lnSpc>
            <a:spcBef>
              <a:spcPct val="0"/>
            </a:spcBef>
            <a:spcAft>
              <a:spcPct val="35000"/>
            </a:spcAft>
            <a:buNone/>
          </a:pPr>
          <a:r>
            <a:rPr kumimoji="1" lang="ja-JP" altLang="en-US" sz="1600" b="0" i="0" kern="1200" dirty="0"/>
            <a:t>への連絡</a:t>
          </a:r>
          <a:endParaRPr lang="ja-JP" altLang="en-US" sz="1600" kern="1200" dirty="0"/>
        </a:p>
      </dsp:txBody>
      <dsp:txXfrm>
        <a:off x="5660306" y="428608"/>
        <a:ext cx="1305967" cy="870644"/>
      </dsp:txXfrm>
    </dsp:sp>
    <dsp:sp modelId="{9EFF868F-9975-4765-A278-03EC5B7293DE}">
      <dsp:nvSpPr>
        <dsp:cNvPr id="0" name=""/>
        <dsp:cNvSpPr/>
      </dsp:nvSpPr>
      <dsp:spPr>
        <a:xfrm>
          <a:off x="6966273" y="428608"/>
          <a:ext cx="2176611" cy="870644"/>
        </a:xfrm>
        <a:prstGeom prst="chevron">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0" i="0" kern="1200"/>
            <a:t>⑤　発送</a:t>
          </a:r>
          <a:endParaRPr lang="ja-JP" altLang="en-US" sz="1600" kern="1200"/>
        </a:p>
      </dsp:txBody>
      <dsp:txXfrm>
        <a:off x="7401595" y="428608"/>
        <a:ext cx="1305967" cy="870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FEDAF-53D0-4672-B152-6AA0ED70779E}">
      <dsp:nvSpPr>
        <dsp:cNvPr id="0" name=""/>
        <dsp:cNvSpPr/>
      </dsp:nvSpPr>
      <dsp:spPr>
        <a:xfrm>
          <a:off x="4596" y="0"/>
          <a:ext cx="3263463" cy="1127823"/>
        </a:xfrm>
        <a:prstGeom prst="homePlate">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0" i="0" kern="1200" dirty="0"/>
            <a:t>①　ご発注</a:t>
          </a:r>
          <a:endParaRPr lang="ja-JP" altLang="en-US" sz="1600" kern="1200" dirty="0"/>
        </a:p>
      </dsp:txBody>
      <dsp:txXfrm>
        <a:off x="4596" y="0"/>
        <a:ext cx="2981507" cy="1127823"/>
      </dsp:txXfrm>
    </dsp:sp>
    <dsp:sp modelId="{3A76AC49-3183-40B5-B00D-D07349C36A49}">
      <dsp:nvSpPr>
        <dsp:cNvPr id="0" name=""/>
        <dsp:cNvSpPr/>
      </dsp:nvSpPr>
      <dsp:spPr>
        <a:xfrm>
          <a:off x="2615367" y="0"/>
          <a:ext cx="3263463" cy="1127823"/>
        </a:xfrm>
        <a:prstGeom prst="chevron">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0" i="0" kern="1200" dirty="0"/>
            <a:t>②　</a:t>
          </a:r>
          <a:r>
            <a:rPr kumimoji="1" lang="ja-JP" altLang="fr-FR" sz="1600" b="0" i="0" kern="1200" dirty="0"/>
            <a:t>投稿</a:t>
          </a:r>
          <a:endParaRPr lang="ja-JP" altLang="en-US" sz="1600" kern="1200" dirty="0"/>
        </a:p>
      </dsp:txBody>
      <dsp:txXfrm>
        <a:off x="3179279" y="0"/>
        <a:ext cx="2135640" cy="112782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4"/>
            <a:ext cx="2918830" cy="495029"/>
          </a:xfrm>
          <a:prstGeom prst="rect">
            <a:avLst/>
          </a:prstGeom>
          <a:noFill/>
          <a:ln>
            <a:noFill/>
          </a:ln>
        </p:spPr>
        <p:txBody>
          <a:bodyPr spcFirstLastPara="1" wrap="square" lIns="90710" tIns="45342" rIns="90710" bIns="45342"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7" y="4"/>
            <a:ext cx="2918830" cy="495029"/>
          </a:xfrm>
          <a:prstGeom prst="rect">
            <a:avLst/>
          </a:prstGeom>
          <a:noFill/>
          <a:ln>
            <a:noFill/>
          </a:ln>
        </p:spPr>
        <p:txBody>
          <a:bodyPr spcFirstLastPara="1" wrap="square" lIns="90710" tIns="45342" rIns="90710" bIns="45342"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3613" y="1233488"/>
            <a:ext cx="48085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6"/>
            <a:ext cx="5388610" cy="3884861"/>
          </a:xfrm>
          <a:prstGeom prst="rect">
            <a:avLst/>
          </a:prstGeom>
          <a:noFill/>
          <a:ln>
            <a:noFill/>
          </a:ln>
        </p:spPr>
        <p:txBody>
          <a:bodyPr spcFirstLastPara="1" wrap="square" lIns="90710" tIns="45342" rIns="90710" bIns="45342"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9371286"/>
            <a:ext cx="2918830" cy="495028"/>
          </a:xfrm>
          <a:prstGeom prst="rect">
            <a:avLst/>
          </a:prstGeom>
          <a:noFill/>
          <a:ln>
            <a:noFill/>
          </a:ln>
        </p:spPr>
        <p:txBody>
          <a:bodyPr spcFirstLastPara="1" wrap="square" lIns="90710" tIns="45342" rIns="90710" bIns="45342"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7" y="9371286"/>
            <a:ext cx="2918830" cy="495028"/>
          </a:xfrm>
          <a:prstGeom prst="rect">
            <a:avLst/>
          </a:prstGeom>
          <a:noFill/>
          <a:ln>
            <a:noFill/>
          </a:ln>
        </p:spPr>
        <p:txBody>
          <a:bodyPr spcFirstLastPara="1" wrap="square" lIns="90710" tIns="45342" rIns="90710" bIns="45342" anchor="b" anchorCtr="0">
            <a:noAutofit/>
          </a:bodyPr>
          <a:lstStyle/>
          <a:p>
            <a:pPr algn="r">
              <a:buSzPts val="1200"/>
            </a:pPr>
            <a:fld id="{00000000-1234-1234-1234-123412341234}" type="slidenum">
              <a:rPr lang="en-US" altLang="ja-JP"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3613" y="1233488"/>
            <a:ext cx="48085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3577" y="4748166"/>
            <a:ext cx="5388610" cy="3884861"/>
          </a:xfrm>
          <a:prstGeom prst="rect">
            <a:avLst/>
          </a:prstGeom>
          <a:noFill/>
          <a:ln>
            <a:noFill/>
          </a:ln>
        </p:spPr>
        <p:txBody>
          <a:bodyPr spcFirstLastPara="1" wrap="square" lIns="90710" tIns="45342" rIns="90710" bIns="45342" anchor="t" anchorCtr="0">
            <a:noAutofit/>
          </a:bodyPr>
          <a:lstStyle/>
          <a:p>
            <a:pPr marL="0" indent="0"/>
            <a:endParaRPr/>
          </a:p>
        </p:txBody>
      </p:sp>
      <p:sp>
        <p:nvSpPr>
          <p:cNvPr id="87" name="Google Shape;87;p1:notes"/>
          <p:cNvSpPr txBox="1">
            <a:spLocks noGrp="1"/>
          </p:cNvSpPr>
          <p:nvPr>
            <p:ph type="ftr" idx="11"/>
          </p:nvPr>
        </p:nvSpPr>
        <p:spPr>
          <a:xfrm>
            <a:off x="3" y="9371286"/>
            <a:ext cx="2918830" cy="495028"/>
          </a:xfrm>
          <a:prstGeom prst="rect">
            <a:avLst/>
          </a:prstGeom>
          <a:noFill/>
          <a:ln>
            <a:noFill/>
          </a:ln>
        </p:spPr>
        <p:txBody>
          <a:bodyPr spcFirstLastPara="1" wrap="square" lIns="90710" tIns="45342" rIns="90710" bIns="45342" anchor="b" anchorCtr="0">
            <a:noAutofit/>
          </a:bodyPr>
          <a:lstStyle/>
          <a:p>
            <a:endParaRPr/>
          </a:p>
        </p:txBody>
      </p:sp>
      <p:sp>
        <p:nvSpPr>
          <p:cNvPr id="88" name="Google Shape;88;p1:notes"/>
          <p:cNvSpPr txBox="1">
            <a:spLocks noGrp="1"/>
          </p:cNvSpPr>
          <p:nvPr>
            <p:ph type="sldNum" idx="12"/>
          </p:nvPr>
        </p:nvSpPr>
        <p:spPr>
          <a:xfrm>
            <a:off x="3815377" y="9371286"/>
            <a:ext cx="2918830" cy="495028"/>
          </a:xfrm>
          <a:prstGeom prst="rect">
            <a:avLst/>
          </a:prstGeom>
          <a:noFill/>
          <a:ln>
            <a:noFill/>
          </a:ln>
        </p:spPr>
        <p:txBody>
          <a:bodyPr spcFirstLastPara="1" wrap="square" lIns="90710" tIns="45342" rIns="90710" bIns="45342" anchor="b" anchorCtr="0">
            <a:noAutofit/>
          </a:bodyPr>
          <a:lstStyle/>
          <a:p>
            <a:pPr algn="r">
              <a:buSzPts val="1400"/>
            </a:pPr>
            <a:fld id="{00000000-1234-1234-1234-123412341234}" type="slidenum">
              <a:rPr lang="en-US" altLang="ja-JP"/>
              <a:pPr algn="r">
                <a:buSzPts val="1400"/>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1:notes"/>
          <p:cNvSpPr>
            <a:spLocks noGrp="1" noRot="1" noChangeAspect="1"/>
          </p:cNvSpPr>
          <p:nvPr>
            <p:ph type="sldImg" idx="2"/>
          </p:nvPr>
        </p:nvSpPr>
        <p:spPr>
          <a:xfrm>
            <a:off x="963613" y="1233488"/>
            <a:ext cx="4808537" cy="3328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5" name="Google Shape;525;p21:notes"/>
          <p:cNvSpPr txBox="1">
            <a:spLocks noGrp="1"/>
          </p:cNvSpPr>
          <p:nvPr>
            <p:ph type="body" idx="1"/>
          </p:nvPr>
        </p:nvSpPr>
        <p:spPr>
          <a:xfrm>
            <a:off x="673577" y="4748166"/>
            <a:ext cx="5388610" cy="3884861"/>
          </a:xfrm>
          <a:prstGeom prst="rect">
            <a:avLst/>
          </a:prstGeom>
          <a:noFill/>
          <a:ln>
            <a:noFill/>
          </a:ln>
        </p:spPr>
        <p:txBody>
          <a:bodyPr spcFirstLastPara="1" wrap="square" lIns="90710" tIns="45342" rIns="90710" bIns="45342" anchor="t" anchorCtr="0">
            <a:noAutofit/>
          </a:bodyPr>
          <a:lstStyle/>
          <a:p>
            <a:pPr marL="0" indent="0"/>
            <a:endParaRPr/>
          </a:p>
        </p:txBody>
      </p:sp>
      <p:sp>
        <p:nvSpPr>
          <p:cNvPr id="526" name="Google Shape;526;p21:notes"/>
          <p:cNvSpPr txBox="1">
            <a:spLocks noGrp="1"/>
          </p:cNvSpPr>
          <p:nvPr>
            <p:ph type="sldNum" idx="12"/>
          </p:nvPr>
        </p:nvSpPr>
        <p:spPr>
          <a:xfrm>
            <a:off x="3815377" y="9371286"/>
            <a:ext cx="2918830" cy="495028"/>
          </a:xfrm>
          <a:prstGeom prst="rect">
            <a:avLst/>
          </a:prstGeom>
          <a:noFill/>
          <a:ln>
            <a:noFill/>
          </a:ln>
        </p:spPr>
        <p:txBody>
          <a:bodyPr spcFirstLastPara="1" wrap="square" lIns="90710" tIns="45342" rIns="90710" bIns="45342" anchor="b" anchorCtr="0">
            <a:noAutofit/>
          </a:bodyPr>
          <a:lstStyle/>
          <a:p>
            <a:pPr algn="r">
              <a:buSzPts val="1300"/>
            </a:pPr>
            <a:fld id="{00000000-1234-1234-1234-123412341234}" type="slidenum">
              <a:rPr lang="en-US" altLang="ja-JP">
                <a:solidFill>
                  <a:schemeClr val="dk1"/>
                </a:solidFill>
                <a:latin typeface="Calibri"/>
                <a:ea typeface="Calibri"/>
                <a:cs typeface="Calibri"/>
                <a:sym typeface="Calibri"/>
              </a:rPr>
              <a:pPr algn="r">
                <a:buSzPts val="1300"/>
              </a:pPr>
              <a:t>2</a:t>
            </a:fld>
            <a:endParaRPr>
              <a:solidFill>
                <a:schemeClr val="dk1"/>
              </a:solidFill>
              <a:latin typeface="Calibri"/>
              <a:ea typeface="Calibri"/>
              <a:cs typeface="Calibri"/>
              <a:sym typeface="Calibri"/>
            </a:endParaRPr>
          </a:p>
        </p:txBody>
      </p:sp>
      <p:sp>
        <p:nvSpPr>
          <p:cNvPr id="527" name="Google Shape;527;p21:notes"/>
          <p:cNvSpPr txBox="1">
            <a:spLocks noGrp="1"/>
          </p:cNvSpPr>
          <p:nvPr>
            <p:ph type="ftr" idx="11"/>
          </p:nvPr>
        </p:nvSpPr>
        <p:spPr>
          <a:xfrm>
            <a:off x="3" y="9371286"/>
            <a:ext cx="2918830" cy="495028"/>
          </a:xfrm>
          <a:prstGeom prst="rect">
            <a:avLst/>
          </a:prstGeom>
          <a:noFill/>
          <a:ln>
            <a:noFill/>
          </a:ln>
        </p:spPr>
        <p:txBody>
          <a:bodyPr spcFirstLastPara="1" wrap="square" lIns="90710" tIns="45342" rIns="90710" bIns="45342" anchor="b" anchorCtr="0">
            <a:noAutofit/>
          </a:bodyPr>
          <a:lstStyle/>
          <a:p>
            <a:endParaRPr/>
          </a:p>
        </p:txBody>
      </p:sp>
    </p:spTree>
    <p:extLst>
      <p:ext uri="{BB962C8B-B14F-4D97-AF65-F5344CB8AC3E}">
        <p14:creationId xmlns:p14="http://schemas.microsoft.com/office/powerpoint/2010/main" val="225093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1:notes"/>
          <p:cNvSpPr>
            <a:spLocks noGrp="1" noRot="1" noChangeAspect="1"/>
          </p:cNvSpPr>
          <p:nvPr>
            <p:ph type="sldImg" idx="2"/>
          </p:nvPr>
        </p:nvSpPr>
        <p:spPr>
          <a:xfrm>
            <a:off x="963613" y="1233488"/>
            <a:ext cx="4808537" cy="3328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5" name="Google Shape;525;p21:notes"/>
          <p:cNvSpPr txBox="1">
            <a:spLocks noGrp="1"/>
          </p:cNvSpPr>
          <p:nvPr>
            <p:ph type="body" idx="1"/>
          </p:nvPr>
        </p:nvSpPr>
        <p:spPr>
          <a:xfrm>
            <a:off x="673577" y="4748166"/>
            <a:ext cx="5388610" cy="3884861"/>
          </a:xfrm>
          <a:prstGeom prst="rect">
            <a:avLst/>
          </a:prstGeom>
          <a:noFill/>
          <a:ln>
            <a:noFill/>
          </a:ln>
        </p:spPr>
        <p:txBody>
          <a:bodyPr spcFirstLastPara="1" wrap="square" lIns="90710" tIns="45342" rIns="90710" bIns="45342" anchor="t" anchorCtr="0">
            <a:noAutofit/>
          </a:bodyPr>
          <a:lstStyle/>
          <a:p>
            <a:pPr marL="0" indent="0"/>
            <a:endParaRPr/>
          </a:p>
        </p:txBody>
      </p:sp>
      <p:sp>
        <p:nvSpPr>
          <p:cNvPr id="526" name="Google Shape;526;p21:notes"/>
          <p:cNvSpPr txBox="1">
            <a:spLocks noGrp="1"/>
          </p:cNvSpPr>
          <p:nvPr>
            <p:ph type="sldNum" idx="12"/>
          </p:nvPr>
        </p:nvSpPr>
        <p:spPr>
          <a:xfrm>
            <a:off x="3815377" y="9371286"/>
            <a:ext cx="2918830" cy="495028"/>
          </a:xfrm>
          <a:prstGeom prst="rect">
            <a:avLst/>
          </a:prstGeom>
          <a:noFill/>
          <a:ln>
            <a:noFill/>
          </a:ln>
        </p:spPr>
        <p:txBody>
          <a:bodyPr spcFirstLastPara="1" wrap="square" lIns="90710" tIns="45342" rIns="90710" bIns="45342" anchor="b" anchorCtr="0">
            <a:noAutofit/>
          </a:bodyPr>
          <a:lstStyle/>
          <a:p>
            <a:pPr algn="r">
              <a:buSzPts val="1300"/>
            </a:pPr>
            <a:fld id="{00000000-1234-1234-1234-123412341234}" type="slidenum">
              <a:rPr lang="en-US" altLang="ja-JP">
                <a:solidFill>
                  <a:schemeClr val="dk1"/>
                </a:solidFill>
                <a:latin typeface="Calibri"/>
                <a:ea typeface="Calibri"/>
                <a:cs typeface="Calibri"/>
                <a:sym typeface="Calibri"/>
              </a:rPr>
              <a:pPr algn="r">
                <a:buSzPts val="1300"/>
              </a:pPr>
              <a:t>3</a:t>
            </a:fld>
            <a:endParaRPr>
              <a:solidFill>
                <a:schemeClr val="dk1"/>
              </a:solidFill>
              <a:latin typeface="Calibri"/>
              <a:ea typeface="Calibri"/>
              <a:cs typeface="Calibri"/>
              <a:sym typeface="Calibri"/>
            </a:endParaRPr>
          </a:p>
        </p:txBody>
      </p:sp>
      <p:sp>
        <p:nvSpPr>
          <p:cNvPr id="527" name="Google Shape;527;p21:notes"/>
          <p:cNvSpPr txBox="1">
            <a:spLocks noGrp="1"/>
          </p:cNvSpPr>
          <p:nvPr>
            <p:ph type="ftr" idx="11"/>
          </p:nvPr>
        </p:nvSpPr>
        <p:spPr>
          <a:xfrm>
            <a:off x="3" y="9371286"/>
            <a:ext cx="2918830" cy="495028"/>
          </a:xfrm>
          <a:prstGeom prst="rect">
            <a:avLst/>
          </a:prstGeom>
          <a:noFill/>
          <a:ln>
            <a:noFill/>
          </a:ln>
        </p:spPr>
        <p:txBody>
          <a:bodyPr spcFirstLastPara="1" wrap="square" lIns="90710" tIns="45342" rIns="90710" bIns="45342" anchor="b" anchorCtr="0">
            <a:noAutofit/>
          </a:bodyPr>
          <a:lstStyle/>
          <a:p>
            <a:endParaRPr/>
          </a:p>
        </p:txBody>
      </p:sp>
    </p:spTree>
    <p:extLst>
      <p:ext uri="{BB962C8B-B14F-4D97-AF65-F5344CB8AC3E}">
        <p14:creationId xmlns:p14="http://schemas.microsoft.com/office/powerpoint/2010/main" val="216205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1:notes"/>
          <p:cNvSpPr>
            <a:spLocks noGrp="1" noRot="1" noChangeAspect="1"/>
          </p:cNvSpPr>
          <p:nvPr>
            <p:ph type="sldImg" idx="2"/>
          </p:nvPr>
        </p:nvSpPr>
        <p:spPr>
          <a:xfrm>
            <a:off x="963613" y="1233488"/>
            <a:ext cx="4808537" cy="3328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5" name="Google Shape;525;p21:notes"/>
          <p:cNvSpPr txBox="1">
            <a:spLocks noGrp="1"/>
          </p:cNvSpPr>
          <p:nvPr>
            <p:ph type="body" idx="1"/>
          </p:nvPr>
        </p:nvSpPr>
        <p:spPr>
          <a:xfrm>
            <a:off x="673577" y="4748166"/>
            <a:ext cx="5388610" cy="3884861"/>
          </a:xfrm>
          <a:prstGeom prst="rect">
            <a:avLst/>
          </a:prstGeom>
          <a:noFill/>
          <a:ln>
            <a:noFill/>
          </a:ln>
        </p:spPr>
        <p:txBody>
          <a:bodyPr spcFirstLastPara="1" wrap="square" lIns="90710" tIns="45342" rIns="90710" bIns="45342" anchor="t" anchorCtr="0">
            <a:noAutofit/>
          </a:bodyPr>
          <a:lstStyle/>
          <a:p>
            <a:pPr marL="0" indent="0"/>
            <a:endParaRPr/>
          </a:p>
        </p:txBody>
      </p:sp>
      <p:sp>
        <p:nvSpPr>
          <p:cNvPr id="526" name="Google Shape;526;p21:notes"/>
          <p:cNvSpPr txBox="1">
            <a:spLocks noGrp="1"/>
          </p:cNvSpPr>
          <p:nvPr>
            <p:ph type="sldNum" idx="12"/>
          </p:nvPr>
        </p:nvSpPr>
        <p:spPr>
          <a:xfrm>
            <a:off x="3815377" y="9371286"/>
            <a:ext cx="2918830" cy="495028"/>
          </a:xfrm>
          <a:prstGeom prst="rect">
            <a:avLst/>
          </a:prstGeom>
          <a:noFill/>
          <a:ln>
            <a:noFill/>
          </a:ln>
        </p:spPr>
        <p:txBody>
          <a:bodyPr spcFirstLastPara="1" wrap="square" lIns="90710" tIns="45342" rIns="90710" bIns="45342" anchor="b" anchorCtr="0">
            <a:noAutofit/>
          </a:bodyPr>
          <a:lstStyle/>
          <a:p>
            <a:pPr algn="r">
              <a:buSzPts val="1300"/>
            </a:pPr>
            <a:fld id="{00000000-1234-1234-1234-123412341234}" type="slidenum">
              <a:rPr lang="en-US" altLang="ja-JP">
                <a:solidFill>
                  <a:schemeClr val="dk1"/>
                </a:solidFill>
                <a:latin typeface="Calibri"/>
                <a:ea typeface="Calibri"/>
                <a:cs typeface="Calibri"/>
                <a:sym typeface="Calibri"/>
              </a:rPr>
              <a:pPr algn="r">
                <a:buSzPts val="1300"/>
              </a:pPr>
              <a:t>4</a:t>
            </a:fld>
            <a:endParaRPr>
              <a:solidFill>
                <a:schemeClr val="dk1"/>
              </a:solidFill>
              <a:latin typeface="Calibri"/>
              <a:ea typeface="Calibri"/>
              <a:cs typeface="Calibri"/>
              <a:sym typeface="Calibri"/>
            </a:endParaRPr>
          </a:p>
        </p:txBody>
      </p:sp>
      <p:sp>
        <p:nvSpPr>
          <p:cNvPr id="527" name="Google Shape;527;p21:notes"/>
          <p:cNvSpPr txBox="1">
            <a:spLocks noGrp="1"/>
          </p:cNvSpPr>
          <p:nvPr>
            <p:ph type="ftr" idx="11"/>
          </p:nvPr>
        </p:nvSpPr>
        <p:spPr>
          <a:xfrm>
            <a:off x="3" y="9371286"/>
            <a:ext cx="2918830" cy="495028"/>
          </a:xfrm>
          <a:prstGeom prst="rect">
            <a:avLst/>
          </a:prstGeom>
          <a:noFill/>
          <a:ln>
            <a:noFill/>
          </a:ln>
        </p:spPr>
        <p:txBody>
          <a:bodyPr spcFirstLastPara="1" wrap="square" lIns="90710" tIns="45342" rIns="90710" bIns="45342" anchor="b" anchorCtr="0">
            <a:noAutofit/>
          </a:bodyPr>
          <a:lstStyle/>
          <a:p>
            <a:endParaRPr/>
          </a:p>
        </p:txBody>
      </p:sp>
    </p:spTree>
    <p:extLst>
      <p:ext uri="{BB962C8B-B14F-4D97-AF65-F5344CB8AC3E}">
        <p14:creationId xmlns:p14="http://schemas.microsoft.com/office/powerpoint/2010/main" val="1501559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1:notes"/>
          <p:cNvSpPr>
            <a:spLocks noGrp="1" noRot="1" noChangeAspect="1"/>
          </p:cNvSpPr>
          <p:nvPr>
            <p:ph type="sldImg" idx="2"/>
          </p:nvPr>
        </p:nvSpPr>
        <p:spPr>
          <a:xfrm>
            <a:off x="963613" y="1233488"/>
            <a:ext cx="4808537" cy="3328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5" name="Google Shape;525;p21:notes"/>
          <p:cNvSpPr txBox="1">
            <a:spLocks noGrp="1"/>
          </p:cNvSpPr>
          <p:nvPr>
            <p:ph type="body" idx="1"/>
          </p:nvPr>
        </p:nvSpPr>
        <p:spPr>
          <a:xfrm>
            <a:off x="673577" y="4748166"/>
            <a:ext cx="5388610" cy="3884861"/>
          </a:xfrm>
          <a:prstGeom prst="rect">
            <a:avLst/>
          </a:prstGeom>
          <a:noFill/>
          <a:ln>
            <a:noFill/>
          </a:ln>
        </p:spPr>
        <p:txBody>
          <a:bodyPr spcFirstLastPara="1" wrap="square" lIns="90710" tIns="45342" rIns="90710" bIns="45342" anchor="t" anchorCtr="0">
            <a:noAutofit/>
          </a:bodyPr>
          <a:lstStyle/>
          <a:p>
            <a:pPr marL="0" indent="0"/>
            <a:endParaRPr/>
          </a:p>
        </p:txBody>
      </p:sp>
      <p:sp>
        <p:nvSpPr>
          <p:cNvPr id="526" name="Google Shape;526;p21:notes"/>
          <p:cNvSpPr txBox="1">
            <a:spLocks noGrp="1"/>
          </p:cNvSpPr>
          <p:nvPr>
            <p:ph type="sldNum" idx="12"/>
          </p:nvPr>
        </p:nvSpPr>
        <p:spPr>
          <a:xfrm>
            <a:off x="3815377" y="9371286"/>
            <a:ext cx="2918830" cy="495028"/>
          </a:xfrm>
          <a:prstGeom prst="rect">
            <a:avLst/>
          </a:prstGeom>
          <a:noFill/>
          <a:ln>
            <a:noFill/>
          </a:ln>
        </p:spPr>
        <p:txBody>
          <a:bodyPr spcFirstLastPara="1" wrap="square" lIns="90710" tIns="45342" rIns="90710" bIns="45342" anchor="b" anchorCtr="0">
            <a:noAutofit/>
          </a:bodyPr>
          <a:lstStyle/>
          <a:p>
            <a:pPr algn="r">
              <a:buSzPts val="1300"/>
            </a:pPr>
            <a:fld id="{00000000-1234-1234-1234-123412341234}" type="slidenum">
              <a:rPr lang="en-US" altLang="ja-JP">
                <a:solidFill>
                  <a:schemeClr val="dk1"/>
                </a:solidFill>
                <a:latin typeface="Calibri"/>
                <a:ea typeface="Calibri"/>
                <a:cs typeface="Calibri"/>
                <a:sym typeface="Calibri"/>
              </a:rPr>
              <a:pPr algn="r">
                <a:buSzPts val="1300"/>
              </a:pPr>
              <a:t>5</a:t>
            </a:fld>
            <a:endParaRPr>
              <a:solidFill>
                <a:schemeClr val="dk1"/>
              </a:solidFill>
              <a:latin typeface="Calibri"/>
              <a:ea typeface="Calibri"/>
              <a:cs typeface="Calibri"/>
              <a:sym typeface="Calibri"/>
            </a:endParaRPr>
          </a:p>
        </p:txBody>
      </p:sp>
      <p:sp>
        <p:nvSpPr>
          <p:cNvPr id="527" name="Google Shape;527;p21:notes"/>
          <p:cNvSpPr txBox="1">
            <a:spLocks noGrp="1"/>
          </p:cNvSpPr>
          <p:nvPr>
            <p:ph type="ftr" idx="11"/>
          </p:nvPr>
        </p:nvSpPr>
        <p:spPr>
          <a:xfrm>
            <a:off x="3" y="9371286"/>
            <a:ext cx="2918830" cy="495028"/>
          </a:xfrm>
          <a:prstGeom prst="rect">
            <a:avLst/>
          </a:prstGeom>
          <a:noFill/>
          <a:ln>
            <a:noFill/>
          </a:ln>
        </p:spPr>
        <p:txBody>
          <a:bodyPr spcFirstLastPara="1" wrap="square" lIns="90710" tIns="45342" rIns="90710" bIns="45342" anchor="b" anchorCtr="0">
            <a:noAutofit/>
          </a:bodyPr>
          <a:lstStyle/>
          <a:p>
            <a:endParaRPr/>
          </a:p>
        </p:txBody>
      </p:sp>
    </p:spTree>
    <p:extLst>
      <p:ext uri="{BB962C8B-B14F-4D97-AF65-F5344CB8AC3E}">
        <p14:creationId xmlns:p14="http://schemas.microsoft.com/office/powerpoint/2010/main" val="2312632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1:notes"/>
          <p:cNvSpPr>
            <a:spLocks noGrp="1" noRot="1" noChangeAspect="1"/>
          </p:cNvSpPr>
          <p:nvPr>
            <p:ph type="sldImg" idx="2"/>
          </p:nvPr>
        </p:nvSpPr>
        <p:spPr>
          <a:xfrm>
            <a:off x="963613" y="1233488"/>
            <a:ext cx="4808537" cy="3328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5" name="Google Shape;525;p21:notes"/>
          <p:cNvSpPr txBox="1">
            <a:spLocks noGrp="1"/>
          </p:cNvSpPr>
          <p:nvPr>
            <p:ph type="body" idx="1"/>
          </p:nvPr>
        </p:nvSpPr>
        <p:spPr>
          <a:xfrm>
            <a:off x="673577" y="4748166"/>
            <a:ext cx="5388610" cy="3884861"/>
          </a:xfrm>
          <a:prstGeom prst="rect">
            <a:avLst/>
          </a:prstGeom>
          <a:noFill/>
          <a:ln>
            <a:noFill/>
          </a:ln>
        </p:spPr>
        <p:txBody>
          <a:bodyPr spcFirstLastPara="1" wrap="square" lIns="90710" tIns="45342" rIns="90710" bIns="45342" anchor="t" anchorCtr="0">
            <a:noAutofit/>
          </a:bodyPr>
          <a:lstStyle/>
          <a:p>
            <a:pPr marL="0" indent="0"/>
            <a:endParaRPr/>
          </a:p>
        </p:txBody>
      </p:sp>
      <p:sp>
        <p:nvSpPr>
          <p:cNvPr id="526" name="Google Shape;526;p21:notes"/>
          <p:cNvSpPr txBox="1">
            <a:spLocks noGrp="1"/>
          </p:cNvSpPr>
          <p:nvPr>
            <p:ph type="sldNum" idx="12"/>
          </p:nvPr>
        </p:nvSpPr>
        <p:spPr>
          <a:xfrm>
            <a:off x="3815377" y="9371286"/>
            <a:ext cx="2918830" cy="495028"/>
          </a:xfrm>
          <a:prstGeom prst="rect">
            <a:avLst/>
          </a:prstGeom>
          <a:noFill/>
          <a:ln>
            <a:noFill/>
          </a:ln>
        </p:spPr>
        <p:txBody>
          <a:bodyPr spcFirstLastPara="1" wrap="square" lIns="90710" tIns="45342" rIns="90710" bIns="45342" anchor="b" anchorCtr="0">
            <a:noAutofit/>
          </a:bodyPr>
          <a:lstStyle/>
          <a:p>
            <a:pPr algn="r">
              <a:buSzPts val="1300"/>
            </a:pPr>
            <a:fld id="{00000000-1234-1234-1234-123412341234}" type="slidenum">
              <a:rPr lang="en-US" altLang="ja-JP">
                <a:solidFill>
                  <a:schemeClr val="dk1"/>
                </a:solidFill>
                <a:latin typeface="Calibri"/>
                <a:ea typeface="Calibri"/>
                <a:cs typeface="Calibri"/>
                <a:sym typeface="Calibri"/>
              </a:rPr>
              <a:pPr algn="r">
                <a:buSzPts val="1300"/>
              </a:pPr>
              <a:t>6</a:t>
            </a:fld>
            <a:endParaRPr>
              <a:solidFill>
                <a:schemeClr val="dk1"/>
              </a:solidFill>
              <a:latin typeface="Calibri"/>
              <a:ea typeface="Calibri"/>
              <a:cs typeface="Calibri"/>
              <a:sym typeface="Calibri"/>
            </a:endParaRPr>
          </a:p>
        </p:txBody>
      </p:sp>
      <p:sp>
        <p:nvSpPr>
          <p:cNvPr id="527" name="Google Shape;527;p21:notes"/>
          <p:cNvSpPr txBox="1">
            <a:spLocks noGrp="1"/>
          </p:cNvSpPr>
          <p:nvPr>
            <p:ph type="ftr" idx="11"/>
          </p:nvPr>
        </p:nvSpPr>
        <p:spPr>
          <a:xfrm>
            <a:off x="3" y="9371286"/>
            <a:ext cx="2918830" cy="495028"/>
          </a:xfrm>
          <a:prstGeom prst="rect">
            <a:avLst/>
          </a:prstGeom>
          <a:noFill/>
          <a:ln>
            <a:noFill/>
          </a:ln>
        </p:spPr>
        <p:txBody>
          <a:bodyPr spcFirstLastPara="1" wrap="square" lIns="90710" tIns="45342" rIns="90710" bIns="45342" anchor="b" anchorCtr="0">
            <a:noAutofit/>
          </a:bodyPr>
          <a:lstStyle/>
          <a:p>
            <a:endParaRPr/>
          </a:p>
        </p:txBody>
      </p:sp>
    </p:spTree>
    <p:extLst>
      <p:ext uri="{BB962C8B-B14F-4D97-AF65-F5344CB8AC3E}">
        <p14:creationId xmlns:p14="http://schemas.microsoft.com/office/powerpoint/2010/main" val="2256651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1:notes"/>
          <p:cNvSpPr>
            <a:spLocks noGrp="1" noRot="1" noChangeAspect="1"/>
          </p:cNvSpPr>
          <p:nvPr>
            <p:ph type="sldImg" idx="2"/>
          </p:nvPr>
        </p:nvSpPr>
        <p:spPr>
          <a:xfrm>
            <a:off x="963613" y="1233488"/>
            <a:ext cx="4808537" cy="3328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5" name="Google Shape;525;p21:notes"/>
          <p:cNvSpPr txBox="1">
            <a:spLocks noGrp="1"/>
          </p:cNvSpPr>
          <p:nvPr>
            <p:ph type="body" idx="1"/>
          </p:nvPr>
        </p:nvSpPr>
        <p:spPr>
          <a:xfrm>
            <a:off x="673577" y="4748166"/>
            <a:ext cx="5388610" cy="3884861"/>
          </a:xfrm>
          <a:prstGeom prst="rect">
            <a:avLst/>
          </a:prstGeom>
          <a:noFill/>
          <a:ln>
            <a:noFill/>
          </a:ln>
        </p:spPr>
        <p:txBody>
          <a:bodyPr spcFirstLastPara="1" wrap="square" lIns="90710" tIns="45342" rIns="90710" bIns="45342" anchor="t" anchorCtr="0">
            <a:noAutofit/>
          </a:bodyPr>
          <a:lstStyle/>
          <a:p>
            <a:pPr marL="0" indent="0"/>
            <a:endParaRPr/>
          </a:p>
        </p:txBody>
      </p:sp>
      <p:sp>
        <p:nvSpPr>
          <p:cNvPr id="526" name="Google Shape;526;p21:notes"/>
          <p:cNvSpPr txBox="1">
            <a:spLocks noGrp="1"/>
          </p:cNvSpPr>
          <p:nvPr>
            <p:ph type="sldNum" idx="12"/>
          </p:nvPr>
        </p:nvSpPr>
        <p:spPr>
          <a:xfrm>
            <a:off x="3815377" y="9371286"/>
            <a:ext cx="2918830" cy="495028"/>
          </a:xfrm>
          <a:prstGeom prst="rect">
            <a:avLst/>
          </a:prstGeom>
          <a:noFill/>
          <a:ln>
            <a:noFill/>
          </a:ln>
        </p:spPr>
        <p:txBody>
          <a:bodyPr spcFirstLastPara="1" wrap="square" lIns="90710" tIns="45342" rIns="90710" bIns="45342" anchor="b" anchorCtr="0">
            <a:noAutofit/>
          </a:bodyPr>
          <a:lstStyle/>
          <a:p>
            <a:pPr algn="r">
              <a:buSzPts val="1300"/>
            </a:pPr>
            <a:fld id="{00000000-1234-1234-1234-123412341234}" type="slidenum">
              <a:rPr lang="en-US" altLang="ja-JP">
                <a:solidFill>
                  <a:schemeClr val="dk1"/>
                </a:solidFill>
                <a:latin typeface="Calibri"/>
                <a:ea typeface="Calibri"/>
                <a:cs typeface="Calibri"/>
                <a:sym typeface="Calibri"/>
              </a:rPr>
              <a:pPr algn="r">
                <a:buSzPts val="1300"/>
              </a:pPr>
              <a:t>7</a:t>
            </a:fld>
            <a:endParaRPr>
              <a:solidFill>
                <a:schemeClr val="dk1"/>
              </a:solidFill>
              <a:latin typeface="Calibri"/>
              <a:ea typeface="Calibri"/>
              <a:cs typeface="Calibri"/>
              <a:sym typeface="Calibri"/>
            </a:endParaRPr>
          </a:p>
        </p:txBody>
      </p:sp>
      <p:sp>
        <p:nvSpPr>
          <p:cNvPr id="527" name="Google Shape;527;p21:notes"/>
          <p:cNvSpPr txBox="1">
            <a:spLocks noGrp="1"/>
          </p:cNvSpPr>
          <p:nvPr>
            <p:ph type="ftr" idx="11"/>
          </p:nvPr>
        </p:nvSpPr>
        <p:spPr>
          <a:xfrm>
            <a:off x="3" y="9371286"/>
            <a:ext cx="2918830" cy="495028"/>
          </a:xfrm>
          <a:prstGeom prst="rect">
            <a:avLst/>
          </a:prstGeom>
          <a:noFill/>
          <a:ln>
            <a:noFill/>
          </a:ln>
        </p:spPr>
        <p:txBody>
          <a:bodyPr spcFirstLastPara="1" wrap="square" lIns="90710" tIns="45342" rIns="90710" bIns="45342" anchor="b" anchorCtr="0">
            <a:noAutofit/>
          </a:bodyPr>
          <a:lstStyle/>
          <a:p>
            <a:endParaRPr/>
          </a:p>
        </p:txBody>
      </p:sp>
    </p:spTree>
    <p:extLst>
      <p:ext uri="{BB962C8B-B14F-4D97-AF65-F5344CB8AC3E}">
        <p14:creationId xmlns:p14="http://schemas.microsoft.com/office/powerpoint/2010/main" val="43034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1:notes"/>
          <p:cNvSpPr>
            <a:spLocks noGrp="1" noRot="1" noChangeAspect="1"/>
          </p:cNvSpPr>
          <p:nvPr>
            <p:ph type="sldImg" idx="2"/>
          </p:nvPr>
        </p:nvSpPr>
        <p:spPr>
          <a:xfrm>
            <a:off x="963613" y="1233488"/>
            <a:ext cx="4808537" cy="3328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5" name="Google Shape;525;p21:notes"/>
          <p:cNvSpPr txBox="1">
            <a:spLocks noGrp="1"/>
          </p:cNvSpPr>
          <p:nvPr>
            <p:ph type="body" idx="1"/>
          </p:nvPr>
        </p:nvSpPr>
        <p:spPr>
          <a:xfrm>
            <a:off x="673577" y="4748166"/>
            <a:ext cx="5388610" cy="3884861"/>
          </a:xfrm>
          <a:prstGeom prst="rect">
            <a:avLst/>
          </a:prstGeom>
          <a:noFill/>
          <a:ln>
            <a:noFill/>
          </a:ln>
        </p:spPr>
        <p:txBody>
          <a:bodyPr spcFirstLastPara="1" wrap="square" lIns="90710" tIns="45342" rIns="90710" bIns="45342" anchor="t" anchorCtr="0">
            <a:noAutofit/>
          </a:bodyPr>
          <a:lstStyle/>
          <a:p>
            <a:pPr marL="0" indent="0"/>
            <a:endParaRPr/>
          </a:p>
        </p:txBody>
      </p:sp>
      <p:sp>
        <p:nvSpPr>
          <p:cNvPr id="526" name="Google Shape;526;p21:notes"/>
          <p:cNvSpPr txBox="1">
            <a:spLocks noGrp="1"/>
          </p:cNvSpPr>
          <p:nvPr>
            <p:ph type="sldNum" idx="12"/>
          </p:nvPr>
        </p:nvSpPr>
        <p:spPr>
          <a:xfrm>
            <a:off x="3815377" y="9371286"/>
            <a:ext cx="2918830" cy="495028"/>
          </a:xfrm>
          <a:prstGeom prst="rect">
            <a:avLst/>
          </a:prstGeom>
          <a:noFill/>
          <a:ln>
            <a:noFill/>
          </a:ln>
        </p:spPr>
        <p:txBody>
          <a:bodyPr spcFirstLastPara="1" wrap="square" lIns="90710" tIns="45342" rIns="90710" bIns="45342" anchor="b" anchorCtr="0">
            <a:noAutofit/>
          </a:bodyPr>
          <a:lstStyle/>
          <a:p>
            <a:pPr algn="r">
              <a:buSzPts val="1300"/>
            </a:pPr>
            <a:fld id="{00000000-1234-1234-1234-123412341234}" type="slidenum">
              <a:rPr lang="en-US" altLang="ja-JP">
                <a:solidFill>
                  <a:schemeClr val="dk1"/>
                </a:solidFill>
                <a:latin typeface="Calibri"/>
                <a:ea typeface="Calibri"/>
                <a:cs typeface="Calibri"/>
                <a:sym typeface="Calibri"/>
              </a:rPr>
              <a:pPr algn="r">
                <a:buSzPts val="1300"/>
              </a:pPr>
              <a:t>8</a:t>
            </a:fld>
            <a:endParaRPr>
              <a:solidFill>
                <a:schemeClr val="dk1"/>
              </a:solidFill>
              <a:latin typeface="Calibri"/>
              <a:ea typeface="Calibri"/>
              <a:cs typeface="Calibri"/>
              <a:sym typeface="Calibri"/>
            </a:endParaRPr>
          </a:p>
        </p:txBody>
      </p:sp>
      <p:sp>
        <p:nvSpPr>
          <p:cNvPr id="527" name="Google Shape;527;p21:notes"/>
          <p:cNvSpPr txBox="1">
            <a:spLocks noGrp="1"/>
          </p:cNvSpPr>
          <p:nvPr>
            <p:ph type="ftr" idx="11"/>
          </p:nvPr>
        </p:nvSpPr>
        <p:spPr>
          <a:xfrm>
            <a:off x="3" y="9371286"/>
            <a:ext cx="2918830" cy="495028"/>
          </a:xfrm>
          <a:prstGeom prst="rect">
            <a:avLst/>
          </a:prstGeom>
          <a:noFill/>
          <a:ln>
            <a:noFill/>
          </a:ln>
        </p:spPr>
        <p:txBody>
          <a:bodyPr spcFirstLastPara="1" wrap="square" lIns="90710" tIns="45342" rIns="90710" bIns="45342" anchor="b" anchorCtr="0">
            <a:noAutofit/>
          </a:bodyPr>
          <a:lstStyle/>
          <a:p>
            <a:endParaRPr/>
          </a:p>
        </p:txBody>
      </p:sp>
    </p:spTree>
    <p:extLst>
      <p:ext uri="{BB962C8B-B14F-4D97-AF65-F5344CB8AC3E}">
        <p14:creationId xmlns:p14="http://schemas.microsoft.com/office/powerpoint/2010/main" val="276614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1:notes"/>
          <p:cNvSpPr>
            <a:spLocks noGrp="1" noRot="1" noChangeAspect="1"/>
          </p:cNvSpPr>
          <p:nvPr>
            <p:ph type="sldImg" idx="2"/>
          </p:nvPr>
        </p:nvSpPr>
        <p:spPr>
          <a:xfrm>
            <a:off x="963613" y="1233488"/>
            <a:ext cx="4808537" cy="3328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5" name="Google Shape;525;p21:notes"/>
          <p:cNvSpPr txBox="1">
            <a:spLocks noGrp="1"/>
          </p:cNvSpPr>
          <p:nvPr>
            <p:ph type="body" idx="1"/>
          </p:nvPr>
        </p:nvSpPr>
        <p:spPr>
          <a:xfrm>
            <a:off x="673577" y="4748166"/>
            <a:ext cx="5388610" cy="3884861"/>
          </a:xfrm>
          <a:prstGeom prst="rect">
            <a:avLst/>
          </a:prstGeom>
          <a:noFill/>
          <a:ln>
            <a:noFill/>
          </a:ln>
        </p:spPr>
        <p:txBody>
          <a:bodyPr spcFirstLastPara="1" wrap="square" lIns="90710" tIns="45342" rIns="90710" bIns="45342" anchor="t" anchorCtr="0">
            <a:noAutofit/>
          </a:bodyPr>
          <a:lstStyle/>
          <a:p>
            <a:pPr marL="0" indent="0"/>
            <a:endParaRPr/>
          </a:p>
        </p:txBody>
      </p:sp>
      <p:sp>
        <p:nvSpPr>
          <p:cNvPr id="526" name="Google Shape;526;p21:notes"/>
          <p:cNvSpPr txBox="1">
            <a:spLocks noGrp="1"/>
          </p:cNvSpPr>
          <p:nvPr>
            <p:ph type="sldNum" idx="12"/>
          </p:nvPr>
        </p:nvSpPr>
        <p:spPr>
          <a:xfrm>
            <a:off x="3815377" y="9371286"/>
            <a:ext cx="2918830" cy="495028"/>
          </a:xfrm>
          <a:prstGeom prst="rect">
            <a:avLst/>
          </a:prstGeom>
          <a:noFill/>
          <a:ln>
            <a:noFill/>
          </a:ln>
        </p:spPr>
        <p:txBody>
          <a:bodyPr spcFirstLastPara="1" wrap="square" lIns="90710" tIns="45342" rIns="90710" bIns="45342" anchor="b" anchorCtr="0">
            <a:noAutofit/>
          </a:bodyPr>
          <a:lstStyle/>
          <a:p>
            <a:pPr algn="r">
              <a:buSzPts val="1300"/>
            </a:pPr>
            <a:fld id="{00000000-1234-1234-1234-123412341234}" type="slidenum">
              <a:rPr lang="en-US" altLang="ja-JP">
                <a:solidFill>
                  <a:schemeClr val="dk1"/>
                </a:solidFill>
                <a:latin typeface="Calibri"/>
                <a:ea typeface="Calibri"/>
                <a:cs typeface="Calibri"/>
                <a:sym typeface="Calibri"/>
              </a:rPr>
              <a:pPr algn="r">
                <a:buSzPts val="1300"/>
              </a:pPr>
              <a:t>9</a:t>
            </a:fld>
            <a:endParaRPr>
              <a:solidFill>
                <a:schemeClr val="dk1"/>
              </a:solidFill>
              <a:latin typeface="Calibri"/>
              <a:ea typeface="Calibri"/>
              <a:cs typeface="Calibri"/>
              <a:sym typeface="Calibri"/>
            </a:endParaRPr>
          </a:p>
        </p:txBody>
      </p:sp>
      <p:sp>
        <p:nvSpPr>
          <p:cNvPr id="527" name="Google Shape;527;p21:notes"/>
          <p:cNvSpPr txBox="1">
            <a:spLocks noGrp="1"/>
          </p:cNvSpPr>
          <p:nvPr>
            <p:ph type="ftr" idx="11"/>
          </p:nvPr>
        </p:nvSpPr>
        <p:spPr>
          <a:xfrm>
            <a:off x="3" y="9371286"/>
            <a:ext cx="2918830" cy="495028"/>
          </a:xfrm>
          <a:prstGeom prst="rect">
            <a:avLst/>
          </a:prstGeom>
          <a:noFill/>
          <a:ln>
            <a:noFill/>
          </a:ln>
        </p:spPr>
        <p:txBody>
          <a:bodyPr spcFirstLastPara="1" wrap="square" lIns="90710" tIns="45342" rIns="90710" bIns="45342" anchor="b"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4211340" y="987427"/>
            <a:ext cx="5014913" cy="4873625"/>
          </a:xfrm>
          <a:prstGeom prst="rect">
            <a:avLst/>
          </a:prstGeom>
          <a:noFill/>
          <a:ln>
            <a:noFill/>
          </a:ln>
        </p:spPr>
      </p:sp>
      <p:sp>
        <p:nvSpPr>
          <p:cNvPr id="68" name="Google Shape;68;p10"/>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777332" y="-270669"/>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251054" y="2203053"/>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917179" y="128985"/>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bunshun.j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twitter.com/YahooNewsTopics" TargetMode="External"/><Relationship Id="rId7" Type="http://schemas.openxmlformats.org/officeDocument/2006/relationships/hyperlink" Target="https://twitter.com/Newsweek_JAP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witter.com/nhk_n_sp" TargetMode="External"/><Relationship Id="rId11" Type="http://schemas.openxmlformats.org/officeDocument/2006/relationships/image" Target="../media/image11.png"/><Relationship Id="rId5" Type="http://schemas.openxmlformats.org/officeDocument/2006/relationships/hyperlink" Target="https://twitter.com/Sankei_news" TargetMode="External"/><Relationship Id="rId10" Type="http://schemas.openxmlformats.org/officeDocument/2006/relationships/image" Target="../media/image10.jpg"/><Relationship Id="rId4" Type="http://schemas.openxmlformats.org/officeDocument/2006/relationships/hyperlink" Target="https://t.co/Dw5v8wTY%E2%80%A6"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d.shukanbunshun-g@bunshun.co.j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1" name="図 20" descr="グラフィカル ユーザー インターフェイス, アプリケーション, Web サイト&#10;&#10;自動的に生成された説明">
            <a:extLst>
              <a:ext uri="{FF2B5EF4-FFF2-40B4-BE49-F238E27FC236}">
                <a16:creationId xmlns:a16="http://schemas.microsoft.com/office/drawing/2014/main" id="{B2132132-35AC-1C42-0E1E-E96B75328B6A}"/>
              </a:ext>
            </a:extLst>
          </p:cNvPr>
          <p:cNvPicPr>
            <a:picLocks noChangeAspect="1"/>
          </p:cNvPicPr>
          <p:nvPr/>
        </p:nvPicPr>
        <p:blipFill rotWithShape="1">
          <a:blip r:embed="rId3"/>
          <a:srcRect t="35176" b="25926"/>
          <a:stretch/>
        </p:blipFill>
        <p:spPr>
          <a:xfrm>
            <a:off x="-11145" y="0"/>
            <a:ext cx="9917145" cy="6858000"/>
          </a:xfrm>
          <a:prstGeom prst="rect">
            <a:avLst/>
          </a:prstGeom>
        </p:spPr>
      </p:pic>
      <p:sp>
        <p:nvSpPr>
          <p:cNvPr id="90" name="Google Shape;90;p13"/>
          <p:cNvSpPr/>
          <p:nvPr/>
        </p:nvSpPr>
        <p:spPr>
          <a:xfrm>
            <a:off x="0" y="0"/>
            <a:ext cx="9906000" cy="451758"/>
          </a:xfrm>
          <a:prstGeom prst="rect">
            <a:avLst/>
          </a:prstGeom>
          <a:solidFill>
            <a:srgbClr val="FF25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4E79"/>
              </a:solidFill>
              <a:latin typeface="Calibri"/>
              <a:ea typeface="Calibri"/>
              <a:cs typeface="Calibri"/>
              <a:sym typeface="Calibri"/>
            </a:endParaRPr>
          </a:p>
        </p:txBody>
      </p:sp>
      <p:sp>
        <p:nvSpPr>
          <p:cNvPr id="91" name="Google Shape;91;p13"/>
          <p:cNvSpPr/>
          <p:nvPr/>
        </p:nvSpPr>
        <p:spPr>
          <a:xfrm>
            <a:off x="6790752" y="6177736"/>
            <a:ext cx="2548390" cy="461665"/>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0" i="0" u="sng" strike="noStrike" cap="none" dirty="0">
                <a:solidFill>
                  <a:schemeClr val="hlink"/>
                </a:solidFill>
                <a:latin typeface="Calibri"/>
                <a:ea typeface="Calibri"/>
                <a:cs typeface="Calibri"/>
                <a:sym typeface="Calibri"/>
                <a:hlinkClick r:id="rId4"/>
              </a:rPr>
              <a:t>https://bunshun.jp</a:t>
            </a:r>
            <a:endParaRPr sz="2400" b="1" i="0" u="none" strike="noStrike" cap="none" dirty="0">
              <a:solidFill>
                <a:srgbClr val="002060"/>
              </a:solidFill>
              <a:latin typeface="Calibri"/>
              <a:ea typeface="Calibri"/>
              <a:cs typeface="Calibri"/>
              <a:sym typeface="Calibri"/>
            </a:endParaRPr>
          </a:p>
        </p:txBody>
      </p:sp>
      <p:sp>
        <p:nvSpPr>
          <p:cNvPr id="92" name="Google Shape;92;p13"/>
          <p:cNvSpPr txBox="1"/>
          <p:nvPr/>
        </p:nvSpPr>
        <p:spPr>
          <a:xfrm>
            <a:off x="4953000" y="88900"/>
            <a:ext cx="4762500" cy="271631"/>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000000"/>
              </a:buClr>
              <a:buSzPts val="1150"/>
              <a:buFont typeface="Arial"/>
              <a:buNone/>
            </a:pPr>
            <a:r>
              <a:rPr lang="ja-JP" sz="1150" b="0" i="0" u="none" strike="noStrike" cap="none" dirty="0">
                <a:solidFill>
                  <a:schemeClr val="lt1"/>
                </a:solidFill>
                <a:latin typeface="Meiryo"/>
                <a:ea typeface="Meiryo"/>
                <a:cs typeface="Meiryo"/>
                <a:sym typeface="Meiryo"/>
              </a:rPr>
              <a:t>株式会社文藝春秋　メディア事業局</a:t>
            </a:r>
            <a:endParaRPr sz="1400" b="0" i="0" u="none" strike="noStrike" cap="none" dirty="0">
              <a:solidFill>
                <a:srgbClr val="000000"/>
              </a:solidFill>
              <a:latin typeface="Arial"/>
              <a:ea typeface="Arial"/>
              <a:cs typeface="Arial"/>
              <a:sym typeface="Arial"/>
            </a:endParaRPr>
          </a:p>
        </p:txBody>
      </p:sp>
      <p:sp>
        <p:nvSpPr>
          <p:cNvPr id="94" name="Google Shape;94;p13"/>
          <p:cNvSpPr/>
          <p:nvPr/>
        </p:nvSpPr>
        <p:spPr>
          <a:xfrm>
            <a:off x="1984342" y="2813242"/>
            <a:ext cx="6322320" cy="46166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altLang="ja-JP" sz="2400" b="1" i="0" u="none" strike="noStrike" cap="none" dirty="0">
                <a:solidFill>
                  <a:schemeClr val="dk1"/>
                </a:solidFill>
                <a:latin typeface="Meiryo"/>
                <a:ea typeface="Meiryo"/>
                <a:cs typeface="Meiryo"/>
                <a:sym typeface="Meiryo"/>
              </a:rPr>
              <a:t>Twitter</a:t>
            </a:r>
            <a:r>
              <a:rPr lang="ja-JP" altLang="en-US" sz="2400" b="1" i="0" u="none" strike="noStrike" cap="none" dirty="0">
                <a:solidFill>
                  <a:schemeClr val="dk1"/>
                </a:solidFill>
                <a:latin typeface="Meiryo"/>
                <a:ea typeface="Meiryo"/>
                <a:cs typeface="Meiryo"/>
                <a:sym typeface="Meiryo"/>
              </a:rPr>
              <a:t>　メディアガイド</a:t>
            </a:r>
            <a:endParaRPr sz="2400" b="1" i="0" u="none" strike="noStrike" cap="none" dirty="0">
              <a:solidFill>
                <a:schemeClr val="dk1"/>
              </a:solidFill>
              <a:latin typeface="Meiryo"/>
              <a:ea typeface="Meiryo"/>
              <a:cs typeface="Meiryo"/>
              <a:sym typeface="Meiryo"/>
            </a:endParaRPr>
          </a:p>
        </p:txBody>
      </p:sp>
      <p:sp>
        <p:nvSpPr>
          <p:cNvPr id="5" name="矢印: 五方向 4">
            <a:extLst>
              <a:ext uri="{FF2B5EF4-FFF2-40B4-BE49-F238E27FC236}">
                <a16:creationId xmlns:a16="http://schemas.microsoft.com/office/drawing/2014/main" id="{EE22F37C-7BA9-3FAF-DB95-52DF052BE841}"/>
              </a:ext>
            </a:extLst>
          </p:cNvPr>
          <p:cNvSpPr/>
          <p:nvPr/>
        </p:nvSpPr>
        <p:spPr>
          <a:xfrm>
            <a:off x="537328" y="3788836"/>
            <a:ext cx="3120272" cy="5915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n-ea"/>
              </a:rPr>
              <a:t>フォロワー３２万</a:t>
            </a:r>
            <a:endParaRPr kumimoji="1" lang="en-US" altLang="ja-JP" sz="2800" b="1" dirty="0">
              <a:latin typeface="+mn-ea"/>
            </a:endParaRPr>
          </a:p>
        </p:txBody>
      </p:sp>
      <p:sp>
        <p:nvSpPr>
          <p:cNvPr id="6" name="矢印: 五方向 5">
            <a:extLst>
              <a:ext uri="{FF2B5EF4-FFF2-40B4-BE49-F238E27FC236}">
                <a16:creationId xmlns:a16="http://schemas.microsoft.com/office/drawing/2014/main" id="{4A12F98B-8243-2F08-CBC4-53A8CC579585}"/>
              </a:ext>
            </a:extLst>
          </p:cNvPr>
          <p:cNvSpPr/>
          <p:nvPr/>
        </p:nvSpPr>
        <p:spPr>
          <a:xfrm>
            <a:off x="6382262" y="5216119"/>
            <a:ext cx="3365370" cy="5915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n-ea"/>
              </a:rPr>
              <a:t>トレンド入り多数！</a:t>
            </a:r>
            <a:endParaRPr kumimoji="1" lang="en-US" altLang="ja-JP" sz="2800" b="1" dirty="0">
              <a:latin typeface="+mn-ea"/>
            </a:endParaRPr>
          </a:p>
        </p:txBody>
      </p:sp>
      <p:pic>
        <p:nvPicPr>
          <p:cNvPr id="4" name="図 3">
            <a:extLst>
              <a:ext uri="{FF2B5EF4-FFF2-40B4-BE49-F238E27FC236}">
                <a16:creationId xmlns:a16="http://schemas.microsoft.com/office/drawing/2014/main" id="{50F467A3-2CE0-AAEC-B05A-0F818948C748}"/>
              </a:ext>
            </a:extLst>
          </p:cNvPr>
          <p:cNvPicPr>
            <a:picLocks noChangeAspect="1"/>
          </p:cNvPicPr>
          <p:nvPr/>
        </p:nvPicPr>
        <p:blipFill>
          <a:blip r:embed="rId5"/>
          <a:stretch>
            <a:fillRect/>
          </a:stretch>
        </p:blipFill>
        <p:spPr>
          <a:xfrm>
            <a:off x="3018345" y="1569505"/>
            <a:ext cx="3858163" cy="10193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3"/>
          <p:cNvSpPr txBox="1">
            <a:spLocks noGrp="1"/>
          </p:cNvSpPr>
          <p:nvPr>
            <p:ph type="sldNum" idx="12"/>
          </p:nvPr>
        </p:nvSpPr>
        <p:spPr>
          <a:xfrm>
            <a:off x="7467600" y="6478695"/>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Meiryo"/>
                <a:ea typeface="Meiryo"/>
                <a:cs typeface="Meiryo"/>
                <a:sym typeface="Meiryo"/>
              </a:rPr>
              <a:t>2</a:t>
            </a:fld>
            <a:endParaRPr dirty="0">
              <a:latin typeface="Meiryo"/>
              <a:ea typeface="Meiryo"/>
              <a:cs typeface="Meiryo"/>
              <a:sym typeface="Meiryo"/>
            </a:endParaRPr>
          </a:p>
        </p:txBody>
      </p:sp>
      <p:sp>
        <p:nvSpPr>
          <p:cNvPr id="531" name="Google Shape;531;p33"/>
          <p:cNvSpPr/>
          <p:nvPr/>
        </p:nvSpPr>
        <p:spPr>
          <a:xfrm>
            <a:off x="0" y="0"/>
            <a:ext cx="9906000" cy="451758"/>
          </a:xfrm>
          <a:prstGeom prst="rect">
            <a:avLst/>
          </a:prstGeom>
          <a:solidFill>
            <a:srgbClr val="FF25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4E79"/>
              </a:solidFill>
              <a:latin typeface="Calibri"/>
              <a:ea typeface="Calibri"/>
              <a:cs typeface="Calibri"/>
              <a:sym typeface="Calibri"/>
            </a:endParaRPr>
          </a:p>
        </p:txBody>
      </p:sp>
      <p:sp>
        <p:nvSpPr>
          <p:cNvPr id="532" name="Google Shape;532;p33"/>
          <p:cNvSpPr txBox="1"/>
          <p:nvPr/>
        </p:nvSpPr>
        <p:spPr>
          <a:xfrm>
            <a:off x="190500" y="25779"/>
            <a:ext cx="4762500" cy="404500"/>
          </a:xfrm>
          <a:prstGeom prst="rect">
            <a:avLst/>
          </a:prstGeom>
          <a:noFill/>
          <a:ln>
            <a:noFill/>
          </a:ln>
        </p:spPr>
        <p:txBody>
          <a:bodyPr spcFirstLastPara="1" wrap="square" lIns="0" tIns="108000" rIns="91425" bIns="45700" anchor="ctr" anchorCtr="0">
            <a:spAutoFit/>
          </a:bodyPr>
          <a:lstStyle/>
          <a:p>
            <a:pPr marL="0" marR="0" lvl="0" indent="0" algn="l" rtl="0">
              <a:lnSpc>
                <a:spcPct val="90000"/>
              </a:lnSpc>
              <a:spcBef>
                <a:spcPts val="0"/>
              </a:spcBef>
              <a:spcAft>
                <a:spcPts val="0"/>
              </a:spcAft>
              <a:buClr>
                <a:schemeClr val="lt1"/>
              </a:buClr>
              <a:buSzPts val="1800"/>
              <a:buFont typeface="Meiryo"/>
              <a:buNone/>
            </a:pPr>
            <a:r>
              <a:rPr lang="ja-JP" altLang="en-US" sz="1800" b="1" i="0" u="none" strike="noStrike" cap="none" dirty="0">
                <a:solidFill>
                  <a:schemeClr val="lt1"/>
                </a:solidFill>
                <a:latin typeface="Meiryo"/>
                <a:ea typeface="Meiryo"/>
                <a:cs typeface="Arial"/>
                <a:sym typeface="Meiryo"/>
              </a:rPr>
              <a:t>アカウント特性</a:t>
            </a:r>
            <a:endParaRPr sz="1400" b="0" i="0" u="none" strike="noStrike" cap="none" dirty="0">
              <a:solidFill>
                <a:srgbClr val="000000"/>
              </a:solidFill>
              <a:latin typeface="Arial"/>
              <a:ea typeface="Arial"/>
              <a:cs typeface="Arial"/>
              <a:sym typeface="Arial"/>
            </a:endParaRPr>
          </a:p>
        </p:txBody>
      </p:sp>
      <p:graphicFrame>
        <p:nvGraphicFramePr>
          <p:cNvPr id="2" name="Table Placeholder 1">
            <a:extLst>
              <a:ext uri="{FF2B5EF4-FFF2-40B4-BE49-F238E27FC236}">
                <a16:creationId xmlns:a16="http://schemas.microsoft.com/office/drawing/2014/main" id="{D32618C4-A175-BA76-C8BC-A6AB041B48B3}"/>
              </a:ext>
            </a:extLst>
          </p:cNvPr>
          <p:cNvGraphicFramePr>
            <a:graphicFrameLocks/>
          </p:cNvGraphicFramePr>
          <p:nvPr>
            <p:extLst>
              <p:ext uri="{D42A27DB-BD31-4B8C-83A1-F6EECF244321}">
                <p14:modId xmlns:p14="http://schemas.microsoft.com/office/powerpoint/2010/main" val="3016308000"/>
              </p:ext>
            </p:extLst>
          </p:nvPr>
        </p:nvGraphicFramePr>
        <p:xfrm>
          <a:off x="561000" y="808678"/>
          <a:ext cx="8783999" cy="1320800"/>
        </p:xfrm>
        <a:graphic>
          <a:graphicData uri="http://schemas.openxmlformats.org/drawingml/2006/table">
            <a:tbl>
              <a:tblPr bandRow="1">
                <a:tableStyleId>{5940675A-B579-460E-94D1-54222C63F5DA}</a:tableStyleId>
              </a:tblPr>
              <a:tblGrid>
                <a:gridCol w="1317600">
                  <a:extLst>
                    <a:ext uri="{9D8B030D-6E8A-4147-A177-3AD203B41FA5}">
                      <a16:colId xmlns:a16="http://schemas.microsoft.com/office/drawing/2014/main" val="20000"/>
                    </a:ext>
                  </a:extLst>
                </a:gridCol>
                <a:gridCol w="5709599">
                  <a:extLst>
                    <a:ext uri="{9D8B030D-6E8A-4147-A177-3AD203B41FA5}">
                      <a16:colId xmlns:a16="http://schemas.microsoft.com/office/drawing/2014/main" val="20001"/>
                    </a:ext>
                  </a:extLst>
                </a:gridCol>
                <a:gridCol w="1756800">
                  <a:extLst>
                    <a:ext uri="{9D8B030D-6E8A-4147-A177-3AD203B41FA5}">
                      <a16:colId xmlns:a16="http://schemas.microsoft.com/office/drawing/2014/main" val="20002"/>
                    </a:ext>
                  </a:extLst>
                </a:gridCol>
              </a:tblGrid>
              <a:tr h="1320800">
                <a:tc>
                  <a:txBody>
                    <a:bodyPr/>
                    <a:lstStyle/>
                    <a:p>
                      <a:endParaRPr/>
                    </a:p>
                  </a:txBody>
                  <a:tcPr/>
                </a:tc>
                <a:tc>
                  <a:txBody>
                    <a:bodyPr/>
                    <a:lstStyle/>
                    <a:p>
                      <a:pPr algn="l">
                        <a:defRPr sz="1000"/>
                      </a:pPr>
                      <a:r>
                        <a:rPr dirty="0" err="1">
                          <a:latin typeface="メイリオ"/>
                        </a:rPr>
                        <a:t>週刊文春</a:t>
                      </a:r>
                      <a:r>
                        <a:rPr dirty="0">
                          <a:latin typeface="メイリオ"/>
                        </a:rPr>
                        <a:t> (@shukan_bunshun)</a:t>
                      </a:r>
                      <a:br>
                        <a:rPr dirty="0"/>
                      </a:br>
                      <a:r>
                        <a:rPr dirty="0">
                          <a:latin typeface="メイリオ"/>
                        </a:rPr>
                        <a:t>「</a:t>
                      </a:r>
                      <a:r>
                        <a:rPr dirty="0" err="1">
                          <a:latin typeface="メイリオ"/>
                        </a:rPr>
                        <a:t>週刊文春」の公式アカウント</a:t>
                      </a:r>
                      <a:r>
                        <a:rPr dirty="0">
                          <a:latin typeface="メイリオ"/>
                        </a:rPr>
                        <a:t>。</a:t>
                      </a:r>
                      <a:endParaRPr lang="fr-FR" dirty="0">
                        <a:latin typeface="メイリオ"/>
                      </a:endParaRPr>
                    </a:p>
                    <a:p>
                      <a:pPr algn="l">
                        <a:defRPr sz="1000"/>
                      </a:pPr>
                      <a:r>
                        <a:rPr dirty="0" err="1">
                          <a:latin typeface="メイリオ"/>
                        </a:rPr>
                        <a:t>スクープ速報や「週刊文春</a:t>
                      </a:r>
                      <a:r>
                        <a:rPr dirty="0">
                          <a:latin typeface="メイリオ"/>
                        </a:rPr>
                        <a:t> </a:t>
                      </a:r>
                      <a:r>
                        <a:rPr dirty="0" err="1">
                          <a:latin typeface="メイリオ"/>
                        </a:rPr>
                        <a:t>電子版」の記事などをツイートします</a:t>
                      </a:r>
                      <a:r>
                        <a:rPr dirty="0">
                          <a:latin typeface="メイリオ"/>
                        </a:rPr>
                        <a:t>。 </a:t>
                      </a:r>
                      <a:br>
                        <a:rPr dirty="0"/>
                      </a:br>
                      <a:r>
                        <a:rPr lang="fr-FR" sz="1000" b="0" i="0" u="none" strike="noStrike" cap="none" dirty="0">
                          <a:solidFill>
                            <a:schemeClr val="tx1"/>
                          </a:solidFill>
                          <a:effectLst/>
                          <a:latin typeface="+mn-lt"/>
                          <a:ea typeface="+mn-ea"/>
                          <a:cs typeface="+mn-cs"/>
                          <a:sym typeface="Arial"/>
                        </a:rPr>
                        <a:t>https://twitter.com/shukan_bunshun?s=20</a:t>
                      </a:r>
                      <a:endParaRPr dirty="0"/>
                    </a:p>
                  </a:txBody>
                  <a:tcPr anchor="ctr"/>
                </a:tc>
                <a:tc>
                  <a:txBody>
                    <a:bodyPr/>
                    <a:lstStyle/>
                    <a:p>
                      <a:pPr algn="l">
                        <a:defRPr sz="1200"/>
                      </a:pPr>
                      <a:r>
                        <a:rPr dirty="0">
                          <a:latin typeface="メイリオ"/>
                        </a:rPr>
                        <a:t>329,762 </a:t>
                      </a:r>
                      <a:r>
                        <a:rPr dirty="0" err="1">
                          <a:latin typeface="メイリオ"/>
                        </a:rPr>
                        <a:t>フォロワ</a:t>
                      </a:r>
                      <a:r>
                        <a:rPr dirty="0">
                          <a:latin typeface="メイリオ"/>
                        </a:rPr>
                        <a:t>ー</a:t>
                      </a:r>
                      <a:endParaRPr dirty="0"/>
                    </a:p>
                  </a:txBody>
                  <a:tcPr anchor="ctr"/>
                </a:tc>
                <a:extLst>
                  <a:ext uri="{0D108BD9-81ED-4DB2-BD59-A6C34878D82A}">
                    <a16:rowId xmlns:a16="http://schemas.microsoft.com/office/drawing/2014/main" val="10000"/>
                  </a:ext>
                </a:extLst>
              </a:tr>
            </a:tbl>
          </a:graphicData>
        </a:graphic>
      </p:graphicFrame>
      <p:pic>
        <p:nvPicPr>
          <p:cNvPr id="3" name="Picture 4" descr="shukan_bunshun">
            <a:extLst>
              <a:ext uri="{FF2B5EF4-FFF2-40B4-BE49-F238E27FC236}">
                <a16:creationId xmlns:a16="http://schemas.microsoft.com/office/drawing/2014/main" id="{CB183E82-BF0E-86E0-027A-8E42D3B75BCB}"/>
              </a:ext>
            </a:extLst>
          </p:cNvPr>
          <p:cNvPicPr>
            <a:picLocks noChangeAspect="1"/>
          </p:cNvPicPr>
          <p:nvPr/>
        </p:nvPicPr>
        <p:blipFill>
          <a:blip r:embed="rId3"/>
          <a:stretch>
            <a:fillRect/>
          </a:stretch>
        </p:blipFill>
        <p:spPr>
          <a:xfrm>
            <a:off x="573700" y="822978"/>
            <a:ext cx="1292200" cy="1292200"/>
          </a:xfrm>
          <a:prstGeom prst="rect">
            <a:avLst/>
          </a:prstGeom>
        </p:spPr>
      </p:pic>
      <p:pic>
        <p:nvPicPr>
          <p:cNvPr id="4" name="Picture 2" descr="gender.png">
            <a:extLst>
              <a:ext uri="{FF2B5EF4-FFF2-40B4-BE49-F238E27FC236}">
                <a16:creationId xmlns:a16="http://schemas.microsoft.com/office/drawing/2014/main" id="{BAA07FFE-A9A4-7F6A-A429-7CD5911033EC}"/>
              </a:ext>
            </a:extLst>
          </p:cNvPr>
          <p:cNvPicPr>
            <a:picLocks noChangeAspect="1"/>
          </p:cNvPicPr>
          <p:nvPr/>
        </p:nvPicPr>
        <p:blipFill>
          <a:blip r:embed="rId4"/>
          <a:stretch>
            <a:fillRect/>
          </a:stretch>
        </p:blipFill>
        <p:spPr>
          <a:xfrm>
            <a:off x="162898" y="2460242"/>
            <a:ext cx="4790102" cy="1796288"/>
          </a:xfrm>
          <a:prstGeom prst="rect">
            <a:avLst/>
          </a:prstGeom>
        </p:spPr>
      </p:pic>
      <p:pic>
        <p:nvPicPr>
          <p:cNvPr id="5" name="Picture 2" descr="age_average.png">
            <a:extLst>
              <a:ext uri="{FF2B5EF4-FFF2-40B4-BE49-F238E27FC236}">
                <a16:creationId xmlns:a16="http://schemas.microsoft.com/office/drawing/2014/main" id="{7666C41A-7CF6-B462-1C0B-5128145A0F42}"/>
              </a:ext>
            </a:extLst>
          </p:cNvPr>
          <p:cNvPicPr>
            <a:picLocks noChangeAspect="1"/>
          </p:cNvPicPr>
          <p:nvPr/>
        </p:nvPicPr>
        <p:blipFill>
          <a:blip r:embed="rId5"/>
          <a:stretch>
            <a:fillRect/>
          </a:stretch>
        </p:blipFill>
        <p:spPr>
          <a:xfrm>
            <a:off x="381000" y="4670820"/>
            <a:ext cx="4544400" cy="1704150"/>
          </a:xfrm>
          <a:prstGeom prst="rect">
            <a:avLst/>
          </a:prstGeom>
        </p:spPr>
      </p:pic>
      <p:pic>
        <p:nvPicPr>
          <p:cNvPr id="27" name="Picture 3" descr="post_dow_frequency.png">
            <a:extLst>
              <a:ext uri="{FF2B5EF4-FFF2-40B4-BE49-F238E27FC236}">
                <a16:creationId xmlns:a16="http://schemas.microsoft.com/office/drawing/2014/main" id="{75D1726F-4FC3-BAFB-6517-7496CB2749DB}"/>
              </a:ext>
            </a:extLst>
          </p:cNvPr>
          <p:cNvPicPr>
            <a:picLocks noChangeAspect="1"/>
          </p:cNvPicPr>
          <p:nvPr/>
        </p:nvPicPr>
        <p:blipFill>
          <a:blip r:embed="rId6"/>
          <a:stretch>
            <a:fillRect/>
          </a:stretch>
        </p:blipFill>
        <p:spPr>
          <a:xfrm>
            <a:off x="5970798" y="2407052"/>
            <a:ext cx="2716002" cy="2037002"/>
          </a:xfrm>
          <a:prstGeom prst="rect">
            <a:avLst/>
          </a:prstGeom>
        </p:spPr>
      </p:pic>
      <p:pic>
        <p:nvPicPr>
          <p:cNvPr id="28" name="Picture 4" descr="post_hour_frequency.png">
            <a:extLst>
              <a:ext uri="{FF2B5EF4-FFF2-40B4-BE49-F238E27FC236}">
                <a16:creationId xmlns:a16="http://schemas.microsoft.com/office/drawing/2014/main" id="{ACEBCF3B-28B0-EE99-68D3-4462DC74C1F3}"/>
              </a:ext>
            </a:extLst>
          </p:cNvPr>
          <p:cNvPicPr>
            <a:picLocks noChangeAspect="1"/>
          </p:cNvPicPr>
          <p:nvPr/>
        </p:nvPicPr>
        <p:blipFill>
          <a:blip r:embed="rId7"/>
          <a:stretch>
            <a:fillRect/>
          </a:stretch>
        </p:blipFill>
        <p:spPr>
          <a:xfrm>
            <a:off x="5832199" y="4529416"/>
            <a:ext cx="2993200" cy="2244900"/>
          </a:xfrm>
          <a:prstGeom prst="rect">
            <a:avLst/>
          </a:prstGeom>
        </p:spPr>
      </p:pic>
      <p:sp>
        <p:nvSpPr>
          <p:cNvPr id="29" name="テキスト ボックス 28">
            <a:extLst>
              <a:ext uri="{FF2B5EF4-FFF2-40B4-BE49-F238E27FC236}">
                <a16:creationId xmlns:a16="http://schemas.microsoft.com/office/drawing/2014/main" id="{32B7AD6A-3F98-A0E9-0944-16C02F0EB54B}"/>
              </a:ext>
            </a:extLst>
          </p:cNvPr>
          <p:cNvSpPr txBox="1"/>
          <p:nvPr/>
        </p:nvSpPr>
        <p:spPr>
          <a:xfrm>
            <a:off x="381000" y="2284874"/>
            <a:ext cx="2352675" cy="307777"/>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男女比</a:t>
            </a:r>
          </a:p>
        </p:txBody>
      </p:sp>
      <p:sp>
        <p:nvSpPr>
          <p:cNvPr id="31" name="テキスト ボックス 30">
            <a:extLst>
              <a:ext uri="{FF2B5EF4-FFF2-40B4-BE49-F238E27FC236}">
                <a16:creationId xmlns:a16="http://schemas.microsoft.com/office/drawing/2014/main" id="{FBD3E1AC-401A-16A1-3CE9-8A2B6976E405}"/>
              </a:ext>
            </a:extLst>
          </p:cNvPr>
          <p:cNvSpPr txBox="1"/>
          <p:nvPr/>
        </p:nvSpPr>
        <p:spPr>
          <a:xfrm>
            <a:off x="381000" y="4431898"/>
            <a:ext cx="2352675" cy="307777"/>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年齢層</a:t>
            </a:r>
          </a:p>
        </p:txBody>
      </p:sp>
      <p:sp>
        <p:nvSpPr>
          <p:cNvPr id="32" name="テキスト ボックス 31">
            <a:extLst>
              <a:ext uri="{FF2B5EF4-FFF2-40B4-BE49-F238E27FC236}">
                <a16:creationId xmlns:a16="http://schemas.microsoft.com/office/drawing/2014/main" id="{FC33AD3E-F394-EB5E-458D-BB54EA80A3A6}"/>
              </a:ext>
            </a:extLst>
          </p:cNvPr>
          <p:cNvSpPr txBox="1"/>
          <p:nvPr/>
        </p:nvSpPr>
        <p:spPr>
          <a:xfrm>
            <a:off x="5486400" y="2283637"/>
            <a:ext cx="2352675" cy="307777"/>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曜日別投稿数</a:t>
            </a:r>
          </a:p>
        </p:txBody>
      </p:sp>
      <p:sp>
        <p:nvSpPr>
          <p:cNvPr id="33" name="テキスト ボックス 32">
            <a:extLst>
              <a:ext uri="{FF2B5EF4-FFF2-40B4-BE49-F238E27FC236}">
                <a16:creationId xmlns:a16="http://schemas.microsoft.com/office/drawing/2014/main" id="{3BF557D5-4985-E12F-F885-0FEC0B7EFB3A}"/>
              </a:ext>
            </a:extLst>
          </p:cNvPr>
          <p:cNvSpPr txBox="1"/>
          <p:nvPr/>
        </p:nvSpPr>
        <p:spPr>
          <a:xfrm>
            <a:off x="5486399" y="4431898"/>
            <a:ext cx="2352675" cy="307777"/>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時間別投稿数</a:t>
            </a:r>
          </a:p>
        </p:txBody>
      </p:sp>
      <p:sp>
        <p:nvSpPr>
          <p:cNvPr id="6" name="テキスト ボックス 5">
            <a:extLst>
              <a:ext uri="{FF2B5EF4-FFF2-40B4-BE49-F238E27FC236}">
                <a16:creationId xmlns:a16="http://schemas.microsoft.com/office/drawing/2014/main" id="{CD0BB424-0272-919F-DC51-0B67183E2796}"/>
              </a:ext>
            </a:extLst>
          </p:cNvPr>
          <p:cNvSpPr txBox="1"/>
          <p:nvPr/>
        </p:nvSpPr>
        <p:spPr>
          <a:xfrm>
            <a:off x="8313272" y="2190778"/>
            <a:ext cx="1107175" cy="246221"/>
          </a:xfrm>
          <a:prstGeom prst="rect">
            <a:avLst/>
          </a:prstGeom>
          <a:noFill/>
        </p:spPr>
        <p:txBody>
          <a:bodyPr wrap="square" rtlCol="0">
            <a:spAutoFit/>
          </a:bodyPr>
          <a:lstStyle/>
          <a:p>
            <a:r>
              <a:rPr kumimoji="1" lang="fr-FR" altLang="ja-JP" sz="1000" dirty="0">
                <a:latin typeface="メイリオ" panose="020B0604030504040204" pitchFamily="50" charset="-128"/>
                <a:ea typeface="メイリオ" panose="020B0604030504040204" pitchFamily="50" charset="-128"/>
              </a:rPr>
              <a:t>2023</a:t>
            </a:r>
            <a:r>
              <a:rPr kumimoji="1" lang="ja-JP" altLang="fr-FR" sz="1000" dirty="0">
                <a:latin typeface="メイリオ" panose="020B0604030504040204" pitchFamily="50" charset="-128"/>
                <a:ea typeface="メイリオ" panose="020B0604030504040204" pitchFamily="50" charset="-128"/>
              </a:rPr>
              <a:t>年</a:t>
            </a:r>
            <a:r>
              <a:rPr kumimoji="1" lang="fr-FR" altLang="ja-JP" sz="1000" dirty="0">
                <a:latin typeface="メイリオ" panose="020B0604030504040204" pitchFamily="50" charset="-128"/>
                <a:ea typeface="メイリオ" panose="020B0604030504040204" pitchFamily="50" charset="-128"/>
              </a:rPr>
              <a:t>6</a:t>
            </a:r>
            <a:r>
              <a:rPr kumimoji="1" lang="ja-JP" altLang="fr-FR" sz="1000" dirty="0">
                <a:latin typeface="メイリオ" panose="020B0604030504040204" pitchFamily="50" charset="-128"/>
                <a:ea typeface="メイリオ" panose="020B0604030504040204" pitchFamily="50" charset="-128"/>
              </a:rPr>
              <a:t>月時点</a:t>
            </a:r>
            <a:endParaRPr kumimoji="1"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0952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1" name="Google Shape;531;p33"/>
          <p:cNvSpPr/>
          <p:nvPr/>
        </p:nvSpPr>
        <p:spPr>
          <a:xfrm>
            <a:off x="0" y="0"/>
            <a:ext cx="9906000" cy="451758"/>
          </a:xfrm>
          <a:prstGeom prst="rect">
            <a:avLst/>
          </a:prstGeom>
          <a:solidFill>
            <a:srgbClr val="FF25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4E79"/>
              </a:solidFill>
              <a:latin typeface="Calibri"/>
              <a:ea typeface="Calibri"/>
              <a:cs typeface="Calibri"/>
              <a:sym typeface="Calibri"/>
            </a:endParaRPr>
          </a:p>
        </p:txBody>
      </p:sp>
      <p:sp>
        <p:nvSpPr>
          <p:cNvPr id="532" name="Google Shape;532;p33"/>
          <p:cNvSpPr txBox="1"/>
          <p:nvPr/>
        </p:nvSpPr>
        <p:spPr>
          <a:xfrm>
            <a:off x="190500" y="25779"/>
            <a:ext cx="4762500" cy="404500"/>
          </a:xfrm>
          <a:prstGeom prst="rect">
            <a:avLst/>
          </a:prstGeom>
          <a:noFill/>
          <a:ln>
            <a:noFill/>
          </a:ln>
        </p:spPr>
        <p:txBody>
          <a:bodyPr spcFirstLastPara="1" wrap="square" lIns="0" tIns="108000" rIns="91425" bIns="45700" anchor="ctr" anchorCtr="0">
            <a:spAutoFit/>
          </a:bodyPr>
          <a:lstStyle/>
          <a:p>
            <a:pPr marL="0" marR="0" lvl="0" indent="0" algn="l" rtl="0">
              <a:lnSpc>
                <a:spcPct val="90000"/>
              </a:lnSpc>
              <a:spcBef>
                <a:spcPts val="0"/>
              </a:spcBef>
              <a:spcAft>
                <a:spcPts val="0"/>
              </a:spcAft>
              <a:buClr>
                <a:schemeClr val="lt1"/>
              </a:buClr>
              <a:buSzPts val="1800"/>
              <a:buFont typeface="Meiryo"/>
              <a:buNone/>
            </a:pPr>
            <a:r>
              <a:rPr lang="ja-JP" altLang="en-US" sz="1800" b="1" i="0" u="none" strike="noStrike" cap="none" dirty="0">
                <a:solidFill>
                  <a:schemeClr val="lt1"/>
                </a:solidFill>
                <a:latin typeface="Meiryo"/>
                <a:ea typeface="Meiryo"/>
                <a:cs typeface="Arial"/>
                <a:sym typeface="Meiryo"/>
              </a:rPr>
              <a:t>ファンがフォローしているアカウント</a:t>
            </a:r>
            <a:endParaRPr sz="1400" b="0" i="0" u="none" strike="noStrike" cap="none" dirty="0">
              <a:solidFill>
                <a:srgbClr val="000000"/>
              </a:solidFill>
              <a:latin typeface="Arial"/>
              <a:ea typeface="Arial"/>
              <a:cs typeface="Arial"/>
              <a:sym typeface="Arial"/>
            </a:endParaRPr>
          </a:p>
        </p:txBody>
      </p:sp>
      <p:graphicFrame>
        <p:nvGraphicFramePr>
          <p:cNvPr id="34" name="Table Placeholder 2">
            <a:extLst>
              <a:ext uri="{FF2B5EF4-FFF2-40B4-BE49-F238E27FC236}">
                <a16:creationId xmlns:a16="http://schemas.microsoft.com/office/drawing/2014/main" id="{4896ED76-BF84-2AA3-2DBA-C2F161BAF1E2}"/>
              </a:ext>
            </a:extLst>
          </p:cNvPr>
          <p:cNvGraphicFramePr>
            <a:graphicFrameLocks/>
          </p:cNvGraphicFramePr>
          <p:nvPr>
            <p:extLst>
              <p:ext uri="{D42A27DB-BD31-4B8C-83A1-F6EECF244321}">
                <p14:modId xmlns:p14="http://schemas.microsoft.com/office/powerpoint/2010/main" val="1161404637"/>
              </p:ext>
            </p:extLst>
          </p:nvPr>
        </p:nvGraphicFramePr>
        <p:xfrm>
          <a:off x="561000" y="969472"/>
          <a:ext cx="8784000" cy="5283200"/>
        </p:xfrm>
        <a:graphic>
          <a:graphicData uri="http://schemas.openxmlformats.org/drawingml/2006/table">
            <a:tbl>
              <a:tblPr bandRow="1">
                <a:tableStyleId>{5940675A-B579-460E-94D1-54222C63F5DA}</a:tableStyleId>
              </a:tblPr>
              <a:tblGrid>
                <a:gridCol w="1317600">
                  <a:extLst>
                    <a:ext uri="{9D8B030D-6E8A-4147-A177-3AD203B41FA5}">
                      <a16:colId xmlns:a16="http://schemas.microsoft.com/office/drawing/2014/main" val="20000"/>
                    </a:ext>
                  </a:extLst>
                </a:gridCol>
                <a:gridCol w="5709600">
                  <a:extLst>
                    <a:ext uri="{9D8B030D-6E8A-4147-A177-3AD203B41FA5}">
                      <a16:colId xmlns:a16="http://schemas.microsoft.com/office/drawing/2014/main" val="20001"/>
                    </a:ext>
                  </a:extLst>
                </a:gridCol>
                <a:gridCol w="1756800">
                  <a:extLst>
                    <a:ext uri="{9D8B030D-6E8A-4147-A177-3AD203B41FA5}">
                      <a16:colId xmlns:a16="http://schemas.microsoft.com/office/drawing/2014/main" val="20002"/>
                    </a:ext>
                  </a:extLst>
                </a:gridCol>
              </a:tblGrid>
              <a:tr h="1320800">
                <a:tc>
                  <a:txBody>
                    <a:bodyPr/>
                    <a:lstStyle/>
                    <a:p>
                      <a:endParaRPr/>
                    </a:p>
                  </a:txBody>
                  <a:tcPr/>
                </a:tc>
                <a:tc>
                  <a:txBody>
                    <a:bodyPr/>
                    <a:lstStyle/>
                    <a:p>
                      <a:pPr algn="l">
                        <a:defRPr sz="1000"/>
                      </a:pPr>
                      <a:r>
                        <a:rPr dirty="0" err="1">
                          <a:latin typeface="メイリオ"/>
                        </a:rPr>
                        <a:t>Yahoo!ニュース</a:t>
                      </a:r>
                      <a:r>
                        <a:rPr dirty="0">
                          <a:latin typeface="メイリオ"/>
                        </a:rPr>
                        <a:t> (@YahooNewsTopics)</a:t>
                      </a:r>
                      <a:br>
                        <a:rPr dirty="0"/>
                      </a:br>
                      <a:r>
                        <a:rPr dirty="0">
                          <a:latin typeface="メイリオ"/>
                        </a:rPr>
                        <a:t>Yahoo!ニュースの公式アカウントです。365日24時間、Yahoo! </a:t>
                      </a:r>
                      <a:r>
                        <a:rPr dirty="0" err="1">
                          <a:latin typeface="メイリオ"/>
                        </a:rPr>
                        <a:t>JAPANトップページに掲出される話題を速報でお届け</a:t>
                      </a:r>
                      <a:r>
                        <a:rPr dirty="0">
                          <a:latin typeface="メイリオ"/>
                        </a:rPr>
                        <a:t>。※</a:t>
                      </a:r>
                      <a:r>
                        <a:rPr dirty="0" err="1">
                          <a:latin typeface="メイリオ"/>
                        </a:rPr>
                        <a:t>株式会社アフロ社提供の写真を</a:t>
                      </a:r>
                      <a:r>
                        <a:rPr dirty="0">
                          <a:latin typeface="メイリオ"/>
                        </a:rPr>
                        <a:t>…</a:t>
                      </a:r>
                      <a:br>
                        <a:rPr dirty="0"/>
                      </a:br>
                      <a:r>
                        <a:rPr dirty="0">
                          <a:latin typeface="メイリオ"/>
                          <a:hlinkClick r:id="rId3"/>
                        </a:rPr>
                        <a:t>https://twitter.com/</a:t>
                      </a:r>
                      <a:r>
                        <a:rPr dirty="0" err="1">
                          <a:latin typeface="メイリオ"/>
                          <a:hlinkClick r:id="rId3"/>
                        </a:rPr>
                        <a:t>YahooNewsT</a:t>
                      </a:r>
                      <a:r>
                        <a:rPr dirty="0">
                          <a:latin typeface="メイリオ"/>
                          <a:hlinkClick r:id="rId3"/>
                        </a:rPr>
                        <a:t>...</a:t>
                      </a:r>
                      <a:br>
                        <a:rPr dirty="0"/>
                      </a:br>
                      <a:endParaRPr dirty="0"/>
                    </a:p>
                  </a:txBody>
                  <a:tcPr anchor="ctr"/>
                </a:tc>
                <a:tc>
                  <a:txBody>
                    <a:bodyPr/>
                    <a:lstStyle/>
                    <a:p>
                      <a:pPr algn="l">
                        <a:defRPr sz="1200"/>
                      </a:pPr>
                      <a:r>
                        <a:rPr dirty="0">
                          <a:latin typeface="メイリオ"/>
                        </a:rPr>
                        <a:t>1,476,479 </a:t>
                      </a:r>
                      <a:r>
                        <a:rPr dirty="0" err="1">
                          <a:latin typeface="メイリオ"/>
                        </a:rPr>
                        <a:t>フォロワ</a:t>
                      </a:r>
                      <a:r>
                        <a:rPr dirty="0">
                          <a:latin typeface="メイリオ"/>
                        </a:rPr>
                        <a:t>ー</a:t>
                      </a:r>
                      <a:endParaRPr dirty="0"/>
                    </a:p>
                  </a:txBody>
                  <a:tcPr anchor="ctr"/>
                </a:tc>
                <a:extLst>
                  <a:ext uri="{0D108BD9-81ED-4DB2-BD59-A6C34878D82A}">
                    <a16:rowId xmlns:a16="http://schemas.microsoft.com/office/drawing/2014/main" val="10000"/>
                  </a:ext>
                </a:extLst>
              </a:tr>
              <a:tr h="1320800">
                <a:tc>
                  <a:txBody>
                    <a:bodyPr/>
                    <a:lstStyle/>
                    <a:p>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000"/>
                      </a:pPr>
                      <a:endParaRPr lang="en-US" altLang="ja-JP" dirty="0">
                        <a:latin typeface="メイリオ"/>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000"/>
                      </a:pPr>
                      <a:endParaRPr lang="en-US" altLang="ja-JP" dirty="0">
                        <a:latin typeface="メイリオ"/>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000"/>
                      </a:pPr>
                      <a:r>
                        <a:rPr lang="ja-JP" altLang="en-US" dirty="0">
                          <a:latin typeface="メイリオ"/>
                        </a:rPr>
                        <a:t>産経ニュース </a:t>
                      </a:r>
                      <a:r>
                        <a:rPr lang="en-US" altLang="ja-JP" dirty="0">
                          <a:latin typeface="メイリオ"/>
                        </a:rPr>
                        <a:t>(@Sankei_news)</a:t>
                      </a:r>
                      <a:br>
                        <a:rPr lang="ja-JP" altLang="en-US" dirty="0"/>
                      </a:br>
                      <a:r>
                        <a:rPr lang="ja-JP" altLang="en-US" dirty="0">
                          <a:latin typeface="メイリオ"/>
                        </a:rPr>
                        <a:t>産経新聞の公式ニュースアカウントです。ニュース速報や読み応えのある解説記事をお伝えします。  </a:t>
                      </a:r>
                      <a:r>
                        <a:rPr lang="en-US" altLang="ja-JP" dirty="0">
                          <a:latin typeface="メイリオ"/>
                        </a:rPr>
                        <a:t>YouTube</a:t>
                      </a:r>
                      <a:r>
                        <a:rPr lang="ja-JP" altLang="en-US" dirty="0">
                          <a:latin typeface="メイリオ"/>
                        </a:rPr>
                        <a:t>公式チャンネルは </a:t>
                      </a:r>
                      <a:r>
                        <a:rPr lang="en-US" altLang="ja-JP" dirty="0">
                          <a:latin typeface="メイリオ"/>
                          <a:hlinkClick r:id="rId4"/>
                        </a:rPr>
                        <a:t>https://t.co/Dw5v8wTY%E2%80%A6</a:t>
                      </a:r>
                      <a:br>
                        <a:rPr lang="ja-JP" altLang="en-US" dirty="0"/>
                      </a:br>
                      <a:r>
                        <a:rPr lang="en-US" altLang="ja-JP" dirty="0">
                          <a:latin typeface="メイリオ"/>
                          <a:hlinkClick r:id="rId5"/>
                        </a:rPr>
                        <a:t>https://twitter.com/</a:t>
                      </a:r>
                      <a:r>
                        <a:rPr lang="en-US" altLang="ja-JP" dirty="0" err="1">
                          <a:latin typeface="メイリオ"/>
                          <a:hlinkClick r:id="rId5"/>
                        </a:rPr>
                        <a:t>Sankei_new</a:t>
                      </a:r>
                      <a:r>
                        <a:rPr lang="en-US" altLang="ja-JP" dirty="0">
                          <a:latin typeface="メイリオ"/>
                          <a:hlinkClick r:id="rId5"/>
                        </a:rPr>
                        <a:t>...</a:t>
                      </a:r>
                      <a:br>
                        <a:rPr lang="ja-JP" altLang="en-US" dirty="0"/>
                      </a:br>
                      <a:br>
                        <a:rPr dirty="0"/>
                      </a:br>
                      <a:endParaRPr dirty="0"/>
                    </a:p>
                  </a:txBody>
                  <a:tcPr anchor="ctr"/>
                </a:tc>
                <a:tc>
                  <a:txBody>
                    <a:bodyPr/>
                    <a:lstStyle/>
                    <a:p>
                      <a:pPr algn="l">
                        <a:defRPr sz="1200"/>
                      </a:pPr>
                      <a:r>
                        <a:rPr lang="en-US" dirty="0">
                          <a:latin typeface="メイリオ"/>
                        </a:rPr>
                        <a:t>721</a:t>
                      </a:r>
                      <a:r>
                        <a:rPr dirty="0">
                          <a:latin typeface="メイリオ"/>
                        </a:rPr>
                        <a:t>,</a:t>
                      </a:r>
                      <a:r>
                        <a:rPr lang="en-US" dirty="0">
                          <a:latin typeface="メイリオ"/>
                        </a:rPr>
                        <a:t>353</a:t>
                      </a:r>
                      <a:r>
                        <a:rPr dirty="0">
                          <a:latin typeface="メイリオ"/>
                        </a:rPr>
                        <a:t> </a:t>
                      </a:r>
                      <a:r>
                        <a:rPr dirty="0" err="1">
                          <a:latin typeface="メイリオ"/>
                        </a:rPr>
                        <a:t>フォロワ</a:t>
                      </a:r>
                      <a:r>
                        <a:rPr dirty="0">
                          <a:latin typeface="メイリオ"/>
                        </a:rPr>
                        <a:t>ー</a:t>
                      </a:r>
                      <a:endParaRPr dirty="0"/>
                    </a:p>
                  </a:txBody>
                  <a:tcPr anchor="ctr"/>
                </a:tc>
                <a:extLst>
                  <a:ext uri="{0D108BD9-81ED-4DB2-BD59-A6C34878D82A}">
                    <a16:rowId xmlns:a16="http://schemas.microsoft.com/office/drawing/2014/main" val="10001"/>
                  </a:ext>
                </a:extLst>
              </a:tr>
              <a:tr h="1320800">
                <a:tc>
                  <a:txBody>
                    <a:bodyPr/>
                    <a:lstStyle/>
                    <a:p>
                      <a:endParaRPr/>
                    </a:p>
                  </a:txBody>
                  <a:tcPr/>
                </a:tc>
                <a:tc>
                  <a:txBody>
                    <a:bodyPr/>
                    <a:lstStyle/>
                    <a:p>
                      <a:pPr algn="l">
                        <a:defRPr sz="1000"/>
                      </a:pPr>
                      <a:r>
                        <a:rPr dirty="0" err="1">
                          <a:latin typeface="メイリオ"/>
                        </a:rPr>
                        <a:t>NHKスペシャル公</a:t>
                      </a:r>
                      <a:r>
                        <a:rPr dirty="0">
                          <a:latin typeface="メイリオ"/>
                        </a:rPr>
                        <a:t>… (@nhk_n_sp)</a:t>
                      </a:r>
                      <a:br>
                        <a:rPr dirty="0"/>
                      </a:br>
                      <a:r>
                        <a:rPr dirty="0">
                          <a:latin typeface="メイリオ"/>
                        </a:rPr>
                        <a:t>「</a:t>
                      </a:r>
                      <a:r>
                        <a:rPr dirty="0" err="1">
                          <a:latin typeface="メイリオ"/>
                        </a:rPr>
                        <a:t>NHKスペシャル</a:t>
                      </a:r>
                      <a:r>
                        <a:rPr dirty="0">
                          <a:latin typeface="メイリオ"/>
                        </a:rPr>
                        <a:t>」(土曜夜10時、日曜夜9時：総合)</a:t>
                      </a:r>
                      <a:r>
                        <a:rPr dirty="0" err="1">
                          <a:latin typeface="メイリオ"/>
                        </a:rPr>
                        <a:t>の公式アカウント。番組テーマや見所、関連テーマの番組等をお伝えします</a:t>
                      </a:r>
                      <a:r>
                        <a:rPr dirty="0">
                          <a:latin typeface="メイリオ"/>
                        </a:rPr>
                        <a:t>。  ▼</a:t>
                      </a:r>
                      <a:r>
                        <a:rPr dirty="0" err="1">
                          <a:latin typeface="メイリオ"/>
                        </a:rPr>
                        <a:t>利用規約</a:t>
                      </a:r>
                      <a:r>
                        <a:rPr dirty="0">
                          <a:latin typeface="メイリオ"/>
                        </a:rPr>
                        <a:t> https:/…</a:t>
                      </a:r>
                      <a:br>
                        <a:rPr dirty="0"/>
                      </a:br>
                      <a:r>
                        <a:rPr dirty="0">
                          <a:latin typeface="メイリオ"/>
                          <a:hlinkClick r:id="rId6"/>
                        </a:rPr>
                        <a:t>https://twitter.com/nhk_n_sp</a:t>
                      </a:r>
                      <a:br>
                        <a:rPr dirty="0"/>
                      </a:br>
                      <a:endParaRPr dirty="0"/>
                    </a:p>
                  </a:txBody>
                  <a:tcPr anchor="ctr"/>
                </a:tc>
                <a:tc>
                  <a:txBody>
                    <a:bodyPr/>
                    <a:lstStyle/>
                    <a:p>
                      <a:pPr algn="l">
                        <a:defRPr sz="1200"/>
                      </a:pPr>
                      <a:r>
                        <a:rPr dirty="0">
                          <a:latin typeface="メイリオ"/>
                        </a:rPr>
                        <a:t>210,757 </a:t>
                      </a:r>
                      <a:r>
                        <a:rPr dirty="0" err="1">
                          <a:latin typeface="メイリオ"/>
                        </a:rPr>
                        <a:t>フォロワ</a:t>
                      </a:r>
                      <a:r>
                        <a:rPr dirty="0">
                          <a:latin typeface="メイリオ"/>
                        </a:rPr>
                        <a:t>ー</a:t>
                      </a:r>
                      <a:endParaRPr dirty="0"/>
                    </a:p>
                  </a:txBody>
                  <a:tcPr anchor="ctr"/>
                </a:tc>
                <a:extLst>
                  <a:ext uri="{0D108BD9-81ED-4DB2-BD59-A6C34878D82A}">
                    <a16:rowId xmlns:a16="http://schemas.microsoft.com/office/drawing/2014/main" val="10002"/>
                  </a:ext>
                </a:extLst>
              </a:tr>
              <a:tr h="1320800">
                <a:tc>
                  <a:txBody>
                    <a:bodyPr/>
                    <a:lstStyle/>
                    <a:p>
                      <a:endParaRPr/>
                    </a:p>
                  </a:txBody>
                  <a:tcPr/>
                </a:tc>
                <a:tc>
                  <a:txBody>
                    <a:bodyPr/>
                    <a:lstStyle/>
                    <a:p>
                      <a:pPr algn="l">
                        <a:defRPr sz="1000"/>
                      </a:pPr>
                      <a:r>
                        <a:rPr dirty="0" err="1">
                          <a:latin typeface="メイリオ"/>
                        </a:rPr>
                        <a:t>ニューズウィーク日</a:t>
                      </a:r>
                      <a:r>
                        <a:rPr dirty="0">
                          <a:latin typeface="メイリオ"/>
                        </a:rPr>
                        <a:t>… (@Newsweek_JAPAN)</a:t>
                      </a:r>
                      <a:br>
                        <a:rPr dirty="0"/>
                      </a:br>
                      <a:r>
                        <a:rPr dirty="0" err="1">
                          <a:latin typeface="メイリオ"/>
                        </a:rPr>
                        <a:t>週刊誌「ニューズウィーク日本版</a:t>
                      </a:r>
                      <a:r>
                        <a:rPr dirty="0">
                          <a:latin typeface="メイリオ"/>
                        </a:rPr>
                        <a:t>」（</a:t>
                      </a:r>
                      <a:r>
                        <a:rPr dirty="0" err="1">
                          <a:latin typeface="メイリオ"/>
                        </a:rPr>
                        <a:t>毎週火曜日発売）および「ニューズウィーク日本版サイト」公式アカウントです。仰天ニュースは@NWJ_GYOTEN</a:t>
                      </a:r>
                      <a:r>
                        <a:rPr dirty="0">
                          <a:latin typeface="メイリオ"/>
                        </a:rPr>
                        <a:t> …</a:t>
                      </a:r>
                      <a:br>
                        <a:rPr dirty="0"/>
                      </a:br>
                      <a:r>
                        <a:rPr dirty="0">
                          <a:latin typeface="メイリオ"/>
                          <a:hlinkClick r:id="rId7"/>
                        </a:rPr>
                        <a:t>https://twitter.com/</a:t>
                      </a:r>
                      <a:r>
                        <a:rPr dirty="0" err="1">
                          <a:latin typeface="メイリオ"/>
                          <a:hlinkClick r:id="rId7"/>
                        </a:rPr>
                        <a:t>Newsweek_J</a:t>
                      </a:r>
                      <a:r>
                        <a:rPr dirty="0">
                          <a:latin typeface="メイリオ"/>
                          <a:hlinkClick r:id="rId7"/>
                        </a:rPr>
                        <a:t>...</a:t>
                      </a:r>
                      <a:br>
                        <a:rPr dirty="0"/>
                      </a:br>
                      <a:endParaRPr dirty="0"/>
                    </a:p>
                  </a:txBody>
                  <a:tcPr anchor="ctr"/>
                </a:tc>
                <a:tc>
                  <a:txBody>
                    <a:bodyPr/>
                    <a:lstStyle/>
                    <a:p>
                      <a:pPr algn="l">
                        <a:defRPr sz="1200"/>
                      </a:pPr>
                      <a:r>
                        <a:rPr dirty="0">
                          <a:latin typeface="メイリオ"/>
                        </a:rPr>
                        <a:t>454,738 </a:t>
                      </a:r>
                      <a:r>
                        <a:rPr dirty="0" err="1">
                          <a:latin typeface="メイリオ"/>
                        </a:rPr>
                        <a:t>フォロワ</a:t>
                      </a:r>
                      <a:r>
                        <a:rPr dirty="0">
                          <a:latin typeface="メイリオ"/>
                        </a:rPr>
                        <a:t>ー</a:t>
                      </a:r>
                      <a:endParaRPr dirty="0"/>
                    </a:p>
                  </a:txBody>
                  <a:tcPr anchor="ctr"/>
                </a:tc>
                <a:extLst>
                  <a:ext uri="{0D108BD9-81ED-4DB2-BD59-A6C34878D82A}">
                    <a16:rowId xmlns:a16="http://schemas.microsoft.com/office/drawing/2014/main" val="10003"/>
                  </a:ext>
                </a:extLst>
              </a:tr>
            </a:tbl>
          </a:graphicData>
        </a:graphic>
      </p:graphicFrame>
      <p:pic>
        <p:nvPicPr>
          <p:cNvPr id="35" name="Picture 3" descr="YahooNewsTopics">
            <a:extLst>
              <a:ext uri="{FF2B5EF4-FFF2-40B4-BE49-F238E27FC236}">
                <a16:creationId xmlns:a16="http://schemas.microsoft.com/office/drawing/2014/main" id="{C6F16017-4ED2-5586-AD6F-43879020F365}"/>
              </a:ext>
            </a:extLst>
          </p:cNvPr>
          <p:cNvPicPr>
            <a:picLocks noChangeAspect="1"/>
          </p:cNvPicPr>
          <p:nvPr/>
        </p:nvPicPr>
        <p:blipFill>
          <a:blip r:embed="rId8"/>
          <a:stretch>
            <a:fillRect/>
          </a:stretch>
        </p:blipFill>
        <p:spPr>
          <a:xfrm>
            <a:off x="573700" y="983772"/>
            <a:ext cx="1292200" cy="1292200"/>
          </a:xfrm>
          <a:prstGeom prst="rect">
            <a:avLst/>
          </a:prstGeom>
        </p:spPr>
      </p:pic>
      <p:pic>
        <p:nvPicPr>
          <p:cNvPr id="37" name="Picture 5" descr="nhk_n_sp">
            <a:extLst>
              <a:ext uri="{FF2B5EF4-FFF2-40B4-BE49-F238E27FC236}">
                <a16:creationId xmlns:a16="http://schemas.microsoft.com/office/drawing/2014/main" id="{3E3FB42E-60DE-3277-C85E-7BED9EC453B4}"/>
              </a:ext>
            </a:extLst>
          </p:cNvPr>
          <p:cNvPicPr>
            <a:picLocks noChangeAspect="1"/>
          </p:cNvPicPr>
          <p:nvPr/>
        </p:nvPicPr>
        <p:blipFill>
          <a:blip r:embed="rId9"/>
          <a:stretch>
            <a:fillRect/>
          </a:stretch>
        </p:blipFill>
        <p:spPr>
          <a:xfrm>
            <a:off x="573700" y="3625372"/>
            <a:ext cx="1292200" cy="1292200"/>
          </a:xfrm>
          <a:prstGeom prst="rect">
            <a:avLst/>
          </a:prstGeom>
        </p:spPr>
      </p:pic>
      <p:pic>
        <p:nvPicPr>
          <p:cNvPr id="38" name="Picture 6" descr="Newsweek_JAPAN">
            <a:extLst>
              <a:ext uri="{FF2B5EF4-FFF2-40B4-BE49-F238E27FC236}">
                <a16:creationId xmlns:a16="http://schemas.microsoft.com/office/drawing/2014/main" id="{7255A53A-85A4-F3CD-0BC7-33588F75FDA6}"/>
              </a:ext>
            </a:extLst>
          </p:cNvPr>
          <p:cNvPicPr>
            <a:picLocks noChangeAspect="1"/>
          </p:cNvPicPr>
          <p:nvPr/>
        </p:nvPicPr>
        <p:blipFill>
          <a:blip r:embed="rId10"/>
          <a:stretch>
            <a:fillRect/>
          </a:stretch>
        </p:blipFill>
        <p:spPr>
          <a:xfrm>
            <a:off x="573700" y="4946172"/>
            <a:ext cx="1292200" cy="1292200"/>
          </a:xfrm>
          <a:prstGeom prst="rect">
            <a:avLst/>
          </a:prstGeom>
        </p:spPr>
      </p:pic>
      <p:pic>
        <p:nvPicPr>
          <p:cNvPr id="39" name="Picture 4" descr="Sankei_news">
            <a:extLst>
              <a:ext uri="{FF2B5EF4-FFF2-40B4-BE49-F238E27FC236}">
                <a16:creationId xmlns:a16="http://schemas.microsoft.com/office/drawing/2014/main" id="{76E94C23-4B2A-0BC5-1768-165780758503}"/>
              </a:ext>
            </a:extLst>
          </p:cNvPr>
          <p:cNvPicPr>
            <a:picLocks noChangeAspect="1"/>
          </p:cNvPicPr>
          <p:nvPr/>
        </p:nvPicPr>
        <p:blipFill>
          <a:blip r:embed="rId11"/>
          <a:stretch>
            <a:fillRect/>
          </a:stretch>
        </p:blipFill>
        <p:spPr>
          <a:xfrm>
            <a:off x="573700" y="2318872"/>
            <a:ext cx="1292200" cy="1292200"/>
          </a:xfrm>
          <a:prstGeom prst="rect">
            <a:avLst/>
          </a:prstGeom>
        </p:spPr>
      </p:pic>
      <p:sp>
        <p:nvSpPr>
          <p:cNvPr id="2" name="テキスト ボックス 1">
            <a:extLst>
              <a:ext uri="{FF2B5EF4-FFF2-40B4-BE49-F238E27FC236}">
                <a16:creationId xmlns:a16="http://schemas.microsoft.com/office/drawing/2014/main" id="{A4BE79DC-0D24-8ABF-37B8-25FB61ECFFBB}"/>
              </a:ext>
            </a:extLst>
          </p:cNvPr>
          <p:cNvSpPr txBox="1"/>
          <p:nvPr/>
        </p:nvSpPr>
        <p:spPr>
          <a:xfrm>
            <a:off x="8307956" y="6332159"/>
            <a:ext cx="1107175" cy="246221"/>
          </a:xfrm>
          <a:prstGeom prst="rect">
            <a:avLst/>
          </a:prstGeom>
          <a:noFill/>
        </p:spPr>
        <p:txBody>
          <a:bodyPr wrap="square" rtlCol="0">
            <a:spAutoFit/>
          </a:bodyPr>
          <a:lstStyle/>
          <a:p>
            <a:r>
              <a:rPr kumimoji="1" lang="fr-FR" altLang="ja-JP" sz="1000" dirty="0">
                <a:latin typeface="メイリオ" panose="020B0604030504040204" pitchFamily="50" charset="-128"/>
                <a:ea typeface="メイリオ" panose="020B0604030504040204" pitchFamily="50" charset="-128"/>
              </a:rPr>
              <a:t>2023</a:t>
            </a:r>
            <a:r>
              <a:rPr kumimoji="1" lang="ja-JP" altLang="fr-FR" sz="1000" dirty="0">
                <a:latin typeface="メイリオ" panose="020B0604030504040204" pitchFamily="50" charset="-128"/>
                <a:ea typeface="メイリオ" panose="020B0604030504040204" pitchFamily="50" charset="-128"/>
              </a:rPr>
              <a:t>年</a:t>
            </a:r>
            <a:r>
              <a:rPr kumimoji="1" lang="fr-FR" altLang="ja-JP" sz="1000" dirty="0">
                <a:latin typeface="メイリオ" panose="020B0604030504040204" pitchFamily="50" charset="-128"/>
                <a:ea typeface="メイリオ" panose="020B0604030504040204" pitchFamily="50" charset="-128"/>
              </a:rPr>
              <a:t>6</a:t>
            </a:r>
            <a:r>
              <a:rPr kumimoji="1" lang="ja-JP" altLang="fr-FR" sz="1000" dirty="0">
                <a:latin typeface="メイリオ" panose="020B0604030504040204" pitchFamily="50" charset="-128"/>
                <a:ea typeface="メイリオ" panose="020B0604030504040204" pitchFamily="50" charset="-128"/>
              </a:rPr>
              <a:t>月時点</a:t>
            </a:r>
            <a:endParaRPr kumimoji="1" lang="en-US" altLang="ja-JP" sz="1000" dirty="0">
              <a:latin typeface="メイリオ" panose="020B0604030504040204" pitchFamily="50" charset="-128"/>
              <a:ea typeface="メイリオ" panose="020B0604030504040204" pitchFamily="50" charset="-128"/>
            </a:endParaRPr>
          </a:p>
        </p:txBody>
      </p:sp>
      <p:sp>
        <p:nvSpPr>
          <p:cNvPr id="3" name="Google Shape;529;p33">
            <a:extLst>
              <a:ext uri="{FF2B5EF4-FFF2-40B4-BE49-F238E27FC236}">
                <a16:creationId xmlns:a16="http://schemas.microsoft.com/office/drawing/2014/main" id="{B126180B-68B6-AC54-C964-607A35B491E5}"/>
              </a:ext>
            </a:extLst>
          </p:cNvPr>
          <p:cNvSpPr txBox="1">
            <a:spLocks noGrp="1"/>
          </p:cNvSpPr>
          <p:nvPr>
            <p:ph type="sldNum" idx="12"/>
          </p:nvPr>
        </p:nvSpPr>
        <p:spPr>
          <a:xfrm>
            <a:off x="7467600" y="6478695"/>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Meiryo"/>
                <a:ea typeface="Meiryo"/>
                <a:cs typeface="Meiryo"/>
                <a:sym typeface="Meiryo"/>
              </a:rPr>
              <a:t>3</a:t>
            </a:fld>
            <a:endParaRPr dirty="0">
              <a:latin typeface="Meiryo"/>
              <a:ea typeface="Meiryo"/>
              <a:cs typeface="Meiryo"/>
              <a:sym typeface="Meiryo"/>
            </a:endParaRPr>
          </a:p>
        </p:txBody>
      </p:sp>
      <p:sp>
        <p:nvSpPr>
          <p:cNvPr id="4" name="Google Shape;357;p24">
            <a:extLst>
              <a:ext uri="{FF2B5EF4-FFF2-40B4-BE49-F238E27FC236}">
                <a16:creationId xmlns:a16="http://schemas.microsoft.com/office/drawing/2014/main" id="{8ABC46CF-21B6-30C5-4464-6678CEF0058A}"/>
              </a:ext>
            </a:extLst>
          </p:cNvPr>
          <p:cNvSpPr txBox="1"/>
          <p:nvPr/>
        </p:nvSpPr>
        <p:spPr>
          <a:xfrm>
            <a:off x="644633" y="574487"/>
            <a:ext cx="863951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ja-JP" altLang="fr-FR" sz="1600" b="0" i="0" u="none" strike="noStrike" cap="none" dirty="0">
                <a:solidFill>
                  <a:schemeClr val="dk1"/>
                </a:solidFill>
                <a:latin typeface="Meiryo"/>
                <a:ea typeface="Meiryo"/>
                <a:cs typeface="Meiryo"/>
                <a:sym typeface="Meiryo"/>
              </a:rPr>
              <a:t>週刊文春ツイッターは以下のアカウントのようにニュースメディアとして認識されています。</a:t>
            </a:r>
            <a:endParaRPr sz="1600" b="0" i="0" u="none" strike="noStrike" cap="none" dirty="0">
              <a:solidFill>
                <a:schemeClr val="dk1"/>
              </a:solidFill>
              <a:latin typeface="Meiryo"/>
              <a:ea typeface="Meiryo"/>
              <a:cs typeface="Meiryo"/>
              <a:sym typeface="Meiryo"/>
            </a:endParaRPr>
          </a:p>
        </p:txBody>
      </p:sp>
    </p:spTree>
    <p:extLst>
      <p:ext uri="{BB962C8B-B14F-4D97-AF65-F5344CB8AC3E}">
        <p14:creationId xmlns:p14="http://schemas.microsoft.com/office/powerpoint/2010/main" val="67692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1" name="Google Shape;531;p33"/>
          <p:cNvSpPr/>
          <p:nvPr/>
        </p:nvSpPr>
        <p:spPr>
          <a:xfrm>
            <a:off x="0" y="0"/>
            <a:ext cx="9906000" cy="451758"/>
          </a:xfrm>
          <a:prstGeom prst="rect">
            <a:avLst/>
          </a:prstGeom>
          <a:solidFill>
            <a:srgbClr val="FF25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4E79"/>
              </a:solidFill>
              <a:latin typeface="Calibri"/>
              <a:ea typeface="Calibri"/>
              <a:cs typeface="Calibri"/>
              <a:sym typeface="Calibri"/>
            </a:endParaRPr>
          </a:p>
        </p:txBody>
      </p:sp>
      <p:sp>
        <p:nvSpPr>
          <p:cNvPr id="532" name="Google Shape;532;p33"/>
          <p:cNvSpPr txBox="1"/>
          <p:nvPr/>
        </p:nvSpPr>
        <p:spPr>
          <a:xfrm>
            <a:off x="190499" y="25779"/>
            <a:ext cx="6315076" cy="404500"/>
          </a:xfrm>
          <a:prstGeom prst="rect">
            <a:avLst/>
          </a:prstGeom>
          <a:noFill/>
          <a:ln>
            <a:noFill/>
          </a:ln>
        </p:spPr>
        <p:txBody>
          <a:bodyPr spcFirstLastPara="1" wrap="square" lIns="0" tIns="108000" rIns="91425" bIns="45700" anchor="ctr" anchorCtr="0">
            <a:spAutoFit/>
          </a:bodyPr>
          <a:lstStyle/>
          <a:p>
            <a:pPr marL="0" marR="0" lvl="0" indent="0" algn="l" rtl="0">
              <a:lnSpc>
                <a:spcPct val="90000"/>
              </a:lnSpc>
              <a:spcBef>
                <a:spcPts val="0"/>
              </a:spcBef>
              <a:spcAft>
                <a:spcPts val="0"/>
              </a:spcAft>
              <a:buClr>
                <a:schemeClr val="lt1"/>
              </a:buClr>
              <a:buSzPts val="1800"/>
              <a:buFont typeface="Meiryo"/>
              <a:buNone/>
            </a:pPr>
            <a:r>
              <a:rPr lang="en-US" altLang="ja-JP" sz="1800" b="1" dirty="0">
                <a:solidFill>
                  <a:schemeClr val="lt1"/>
                </a:solidFill>
                <a:latin typeface="Meiryo"/>
                <a:ea typeface="Meiryo"/>
                <a:cs typeface="Meiryo"/>
                <a:sym typeface="Meiryo"/>
              </a:rPr>
              <a:t>【</a:t>
            </a:r>
            <a:r>
              <a:rPr lang="ja-JP" altLang="en-US" sz="1800" b="1" dirty="0">
                <a:solidFill>
                  <a:schemeClr val="lt1"/>
                </a:solidFill>
                <a:latin typeface="Meiryo"/>
                <a:ea typeface="Meiryo"/>
                <a:cs typeface="Meiryo"/>
                <a:sym typeface="Meiryo"/>
              </a:rPr>
              <a:t>週刊文春</a:t>
            </a:r>
            <a:r>
              <a:rPr lang="en-US" altLang="ja-JP" sz="1800" b="1" dirty="0">
                <a:solidFill>
                  <a:schemeClr val="lt1"/>
                </a:solidFill>
                <a:latin typeface="Meiryo"/>
                <a:ea typeface="Meiryo"/>
                <a:cs typeface="Meiryo"/>
                <a:sym typeface="Meiryo"/>
              </a:rPr>
              <a:t>】Twitter </a:t>
            </a:r>
            <a:r>
              <a:rPr lang="ja-JP" altLang="en-US" sz="1800" b="1" dirty="0">
                <a:solidFill>
                  <a:schemeClr val="lt1"/>
                </a:solidFill>
                <a:latin typeface="Meiryo"/>
                <a:ea typeface="Meiryo"/>
                <a:cs typeface="Meiryo"/>
                <a:sym typeface="Meiryo"/>
              </a:rPr>
              <a:t>フォロー＆</a:t>
            </a:r>
            <a:r>
              <a:rPr lang="en-US" altLang="ja-JP" sz="1800" b="1" dirty="0">
                <a:solidFill>
                  <a:schemeClr val="lt1"/>
                </a:solidFill>
                <a:latin typeface="Meiryo"/>
                <a:ea typeface="Meiryo"/>
                <a:cs typeface="Meiryo"/>
                <a:sym typeface="Meiryo"/>
              </a:rPr>
              <a:t>RT</a:t>
            </a:r>
            <a:r>
              <a:rPr lang="ja-JP" altLang="en-US" sz="1800" b="1" dirty="0">
                <a:solidFill>
                  <a:schemeClr val="lt1"/>
                </a:solidFill>
                <a:latin typeface="Meiryo"/>
                <a:ea typeface="Meiryo"/>
                <a:cs typeface="Meiryo"/>
                <a:sym typeface="Meiryo"/>
              </a:rPr>
              <a:t>プレゼントプラン①</a:t>
            </a:r>
            <a:endParaRPr lang="ja-JP" altLang="en-US" sz="1400" b="0" i="0" u="none" strike="noStrike" cap="none" dirty="0">
              <a:solidFill>
                <a:srgbClr val="000000"/>
              </a:solidFill>
              <a:latin typeface="Arial"/>
              <a:ea typeface="Arial"/>
              <a:cs typeface="Arial"/>
              <a:sym typeface="Arial"/>
            </a:endParaRPr>
          </a:p>
        </p:txBody>
      </p:sp>
      <p:pic>
        <p:nvPicPr>
          <p:cNvPr id="2" name="図 1">
            <a:extLst>
              <a:ext uri="{FF2B5EF4-FFF2-40B4-BE49-F238E27FC236}">
                <a16:creationId xmlns:a16="http://schemas.microsoft.com/office/drawing/2014/main" id="{E7AF6975-774D-49F2-4FD4-B52095A8E9B5}"/>
              </a:ext>
            </a:extLst>
          </p:cNvPr>
          <p:cNvPicPr>
            <a:picLocks noChangeAspect="1"/>
          </p:cNvPicPr>
          <p:nvPr/>
        </p:nvPicPr>
        <p:blipFill rotWithShape="1">
          <a:blip r:embed="rId3"/>
          <a:srcRect b="5183"/>
          <a:stretch/>
        </p:blipFill>
        <p:spPr>
          <a:xfrm>
            <a:off x="826670" y="913001"/>
            <a:ext cx="3539957" cy="5901605"/>
          </a:xfrm>
          <a:prstGeom prst="rect">
            <a:avLst/>
          </a:prstGeom>
          <a:ln>
            <a:solidFill>
              <a:schemeClr val="tx1"/>
            </a:solidFill>
          </a:ln>
        </p:spPr>
      </p:pic>
      <p:sp>
        <p:nvSpPr>
          <p:cNvPr id="3" name="Google Shape;353;p24">
            <a:extLst>
              <a:ext uri="{FF2B5EF4-FFF2-40B4-BE49-F238E27FC236}">
                <a16:creationId xmlns:a16="http://schemas.microsoft.com/office/drawing/2014/main" id="{746A448B-AF60-8533-9BE8-3BFB67428D20}"/>
              </a:ext>
            </a:extLst>
          </p:cNvPr>
          <p:cNvSpPr txBox="1">
            <a:spLocks noGrp="1"/>
          </p:cNvSpPr>
          <p:nvPr>
            <p:ph type="sldNum" idx="12"/>
          </p:nvPr>
        </p:nvSpPr>
        <p:spPr>
          <a:xfrm>
            <a:off x="7467600" y="6478695"/>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Meiryo"/>
                <a:ea typeface="Meiryo"/>
                <a:cs typeface="Meiryo"/>
                <a:sym typeface="Meiryo"/>
              </a:rPr>
              <a:t>4</a:t>
            </a:fld>
            <a:endParaRPr>
              <a:latin typeface="Meiryo"/>
              <a:ea typeface="Meiryo"/>
              <a:cs typeface="Meiryo"/>
              <a:sym typeface="Meiryo"/>
            </a:endParaRPr>
          </a:p>
        </p:txBody>
      </p:sp>
      <p:graphicFrame>
        <p:nvGraphicFramePr>
          <p:cNvPr id="4" name="Google Shape;356;p24">
            <a:extLst>
              <a:ext uri="{FF2B5EF4-FFF2-40B4-BE49-F238E27FC236}">
                <a16:creationId xmlns:a16="http://schemas.microsoft.com/office/drawing/2014/main" id="{83D07B56-6CC8-907D-806C-E191B7FA59C7}"/>
              </a:ext>
            </a:extLst>
          </p:cNvPr>
          <p:cNvGraphicFramePr/>
          <p:nvPr>
            <p:extLst>
              <p:ext uri="{D42A27DB-BD31-4B8C-83A1-F6EECF244321}">
                <p14:modId xmlns:p14="http://schemas.microsoft.com/office/powerpoint/2010/main" val="1036171379"/>
              </p:ext>
            </p:extLst>
          </p:nvPr>
        </p:nvGraphicFramePr>
        <p:xfrm>
          <a:off x="5128652" y="1228308"/>
          <a:ext cx="4155500" cy="5087479"/>
        </p:xfrm>
        <a:graphic>
          <a:graphicData uri="http://schemas.openxmlformats.org/drawingml/2006/table">
            <a:tbl>
              <a:tblPr bandRow="1">
                <a:tableStyleId>{5C22544A-7EE6-4342-B048-85BDC9FD1C3A}</a:tableStyleId>
              </a:tblPr>
              <a:tblGrid>
                <a:gridCol w="1378200">
                  <a:extLst>
                    <a:ext uri="{9D8B030D-6E8A-4147-A177-3AD203B41FA5}">
                      <a16:colId xmlns:a16="http://schemas.microsoft.com/office/drawing/2014/main" val="20000"/>
                    </a:ext>
                  </a:extLst>
                </a:gridCol>
                <a:gridCol w="2777300">
                  <a:extLst>
                    <a:ext uri="{9D8B030D-6E8A-4147-A177-3AD203B41FA5}">
                      <a16:colId xmlns:a16="http://schemas.microsoft.com/office/drawing/2014/main" val="20001"/>
                    </a:ext>
                  </a:extLst>
                </a:gridCol>
              </a:tblGrid>
              <a:tr h="407325">
                <a:tc>
                  <a:txBody>
                    <a:bodyPr/>
                    <a:lstStyle/>
                    <a:p>
                      <a:pPr marL="0" marR="0" lvl="0" indent="0" algn="ctr" rtl="0">
                        <a:lnSpc>
                          <a:spcPct val="100000"/>
                        </a:lnSpc>
                        <a:spcBef>
                          <a:spcPts val="0"/>
                        </a:spcBef>
                        <a:spcAft>
                          <a:spcPts val="0"/>
                        </a:spcAft>
                        <a:buClr>
                          <a:srgbClr val="000000"/>
                        </a:buClr>
                        <a:buSzPts val="1050"/>
                        <a:buFont typeface="Arial"/>
                        <a:buNone/>
                      </a:pPr>
                      <a:r>
                        <a:rPr lang="ja-JP" sz="1000" b="1" u="none" strike="noStrike" cap="none" dirty="0">
                          <a:solidFill>
                            <a:schemeClr val="bg1"/>
                          </a:solidFill>
                          <a:latin typeface="メイリオ" panose="020B0604030504040204" pitchFamily="50" charset="-128"/>
                          <a:ea typeface="メイリオ" panose="020B0604030504040204" pitchFamily="50" charset="-128"/>
                          <a:sym typeface="Meiryo"/>
                        </a:rPr>
                        <a:t>メニュー名</a:t>
                      </a:r>
                      <a:endParaRPr sz="1000" b="1" u="none" strike="noStrike" cap="none" dirty="0">
                        <a:solidFill>
                          <a:schemeClr val="bg1"/>
                        </a:solidFill>
                        <a:latin typeface="メイリオ" panose="020B0604030504040204" pitchFamily="50" charset="-128"/>
                        <a:ea typeface="メイリオ" panose="020B0604030504040204" pitchFamily="50" charset="-128"/>
                      </a:endParaRPr>
                    </a:p>
                  </a:txBody>
                  <a:tcPr marL="36000"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altLang="ja-JP" sz="1000" b="1" u="none" strike="noStrike" cap="none" dirty="0">
                          <a:solidFill>
                            <a:srgbClr val="000000"/>
                          </a:solidFill>
                          <a:latin typeface="メイリオ" panose="020B0604030504040204" pitchFamily="50" charset="-128"/>
                          <a:ea typeface="メイリオ" panose="020B0604030504040204" pitchFamily="50" charset="-128"/>
                          <a:sym typeface="Meiryo"/>
                        </a:rPr>
                        <a:t>Twitter </a:t>
                      </a:r>
                      <a:r>
                        <a:rPr lang="ja-JP" altLang="en-US" sz="1000" b="1" u="none" strike="noStrike" cap="none" dirty="0">
                          <a:solidFill>
                            <a:srgbClr val="000000"/>
                          </a:solidFill>
                          <a:latin typeface="メイリオ" panose="020B0604030504040204" pitchFamily="50" charset="-128"/>
                          <a:ea typeface="メイリオ" panose="020B0604030504040204" pitchFamily="50" charset="-128"/>
                          <a:sym typeface="Meiryo"/>
                        </a:rPr>
                        <a:t>フォロー</a:t>
                      </a:r>
                      <a:r>
                        <a:rPr lang="en-US" altLang="ja-JP" sz="1000" b="1" u="none" strike="noStrike" cap="none" dirty="0">
                          <a:solidFill>
                            <a:srgbClr val="000000"/>
                          </a:solidFill>
                          <a:latin typeface="メイリオ" panose="020B0604030504040204" pitchFamily="50" charset="-128"/>
                          <a:ea typeface="メイリオ" panose="020B0604030504040204" pitchFamily="50" charset="-128"/>
                          <a:sym typeface="Meiryo"/>
                        </a:rPr>
                        <a:t>&amp;RT</a:t>
                      </a:r>
                      <a:r>
                        <a:rPr lang="ja-JP" altLang="fr-FR" sz="1000" b="1" u="none" strike="noStrike" cap="none" dirty="0">
                          <a:solidFill>
                            <a:srgbClr val="000000"/>
                          </a:solidFill>
                          <a:latin typeface="メイリオ" panose="020B0604030504040204" pitchFamily="50" charset="-128"/>
                          <a:ea typeface="メイリオ" panose="020B0604030504040204" pitchFamily="50" charset="-128"/>
                          <a:sym typeface="Meiryo"/>
                        </a:rPr>
                        <a:t>プレゼント</a:t>
                      </a:r>
                      <a:r>
                        <a:rPr lang="ja-JP" altLang="en-US" sz="1000" b="1" u="none" strike="noStrike" cap="none" dirty="0">
                          <a:solidFill>
                            <a:srgbClr val="000000"/>
                          </a:solidFill>
                          <a:latin typeface="メイリオ" panose="020B0604030504040204" pitchFamily="50" charset="-128"/>
                          <a:ea typeface="メイリオ" panose="020B0604030504040204" pitchFamily="50" charset="-128"/>
                          <a:sym typeface="Meiryo"/>
                        </a:rPr>
                        <a:t>プラン</a:t>
                      </a:r>
                      <a:endParaRPr sz="1000" b="1" u="none" strike="noStrike" cap="none" dirty="0">
                        <a:latin typeface="メイリオ" panose="020B0604030504040204" pitchFamily="50" charset="-128"/>
                        <a:ea typeface="メイリオ" panose="020B0604030504040204" pitchFamily="50" charset="-128"/>
                      </a:endParaRPr>
                    </a:p>
                  </a:txBody>
                  <a:tcPr marL="108000" marR="9525" marT="9525" marB="0" anchor="ctr"/>
                </a:tc>
                <a:extLst>
                  <a:ext uri="{0D108BD9-81ED-4DB2-BD59-A6C34878D82A}">
                    <a16:rowId xmlns:a16="http://schemas.microsoft.com/office/drawing/2014/main" val="10000"/>
                  </a:ext>
                </a:extLst>
              </a:tr>
              <a:tr h="407325">
                <a:tc>
                  <a:txBody>
                    <a:bodyPr/>
                    <a:lstStyle/>
                    <a:p>
                      <a:pPr marL="0" marR="0" lvl="0" indent="0" algn="ctr" rtl="0">
                        <a:lnSpc>
                          <a:spcPct val="100000"/>
                        </a:lnSpc>
                        <a:spcBef>
                          <a:spcPts val="0"/>
                        </a:spcBef>
                        <a:spcAft>
                          <a:spcPts val="0"/>
                        </a:spcAft>
                        <a:buClr>
                          <a:srgbClr val="000000"/>
                        </a:buClr>
                        <a:buSzPts val="1050"/>
                        <a:buFont typeface="Arial"/>
                        <a:buNone/>
                      </a:pPr>
                      <a:r>
                        <a:rPr lang="ja-JP" sz="1000" b="1" u="none" strike="noStrike" cap="none" dirty="0">
                          <a:solidFill>
                            <a:schemeClr val="bg1"/>
                          </a:solidFill>
                          <a:latin typeface="メイリオ" panose="020B0604030504040204" pitchFamily="50" charset="-128"/>
                          <a:ea typeface="メイリオ" panose="020B0604030504040204" pitchFamily="50" charset="-128"/>
                          <a:sym typeface="Meiryo"/>
                        </a:rPr>
                        <a:t>料金</a:t>
                      </a:r>
                      <a:endParaRPr sz="1000" b="1" u="none" strike="noStrike" cap="none" dirty="0">
                        <a:solidFill>
                          <a:schemeClr val="bg1"/>
                        </a:solidFill>
                        <a:latin typeface="メイリオ" panose="020B0604030504040204" pitchFamily="50" charset="-128"/>
                        <a:ea typeface="メイリオ" panose="020B0604030504040204" pitchFamily="50" charset="-128"/>
                      </a:endParaRPr>
                    </a:p>
                  </a:txBody>
                  <a:tcPr marL="36000"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altLang="ja-JP" sz="1000" b="1" u="none" strike="noStrike" cap="none" dirty="0">
                          <a:solidFill>
                            <a:srgbClr val="000000"/>
                          </a:solidFill>
                          <a:latin typeface="メイリオ" panose="020B0604030504040204" pitchFamily="50" charset="-128"/>
                          <a:ea typeface="メイリオ" panose="020B0604030504040204" pitchFamily="50" charset="-128"/>
                          <a:sym typeface="Meiryo"/>
                        </a:rPr>
                        <a:t>50</a:t>
                      </a:r>
                      <a:r>
                        <a:rPr lang="ja-JP" sz="1000" b="1" u="none" strike="noStrike" cap="none" dirty="0">
                          <a:solidFill>
                            <a:srgbClr val="000000"/>
                          </a:solidFill>
                          <a:latin typeface="メイリオ" panose="020B0604030504040204" pitchFamily="50" charset="-128"/>
                          <a:ea typeface="メイリオ" panose="020B0604030504040204" pitchFamily="50" charset="-128"/>
                          <a:sym typeface="Meiryo"/>
                        </a:rPr>
                        <a:t>0,000円</a:t>
                      </a:r>
                      <a:endParaRPr lang="fr-FR" altLang="ja-JP" sz="1000" b="1" u="none" strike="noStrike" cap="none" dirty="0">
                        <a:solidFill>
                          <a:srgbClr val="000000"/>
                        </a:solidFill>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1050"/>
                        <a:buFont typeface="Arial"/>
                        <a:buNone/>
                      </a:pPr>
                      <a:r>
                        <a:rPr lang="fr-FR" altLang="ja-JP" sz="1000" b="1" u="none" strike="noStrike" cap="none" dirty="0">
                          <a:solidFill>
                            <a:srgbClr val="000000"/>
                          </a:solidFill>
                          <a:latin typeface="メイリオ" panose="020B0604030504040204" pitchFamily="50" charset="-128"/>
                          <a:ea typeface="メイリオ" panose="020B0604030504040204" pitchFamily="50" charset="-128"/>
                          <a:sym typeface="Meiryo"/>
                        </a:rPr>
                        <a:t>※50,000</a:t>
                      </a:r>
                      <a:r>
                        <a:rPr lang="ja-JP" altLang="fr-FR" sz="1000" b="1" u="none" strike="noStrike" cap="none" dirty="0">
                          <a:solidFill>
                            <a:srgbClr val="000000"/>
                          </a:solidFill>
                          <a:latin typeface="メイリオ" panose="020B0604030504040204" pitchFamily="50" charset="-128"/>
                          <a:ea typeface="メイリオ" panose="020B0604030504040204" pitchFamily="50" charset="-128"/>
                          <a:sym typeface="Meiryo"/>
                        </a:rPr>
                        <a:t>円分までで商品を購入いたします。</a:t>
                      </a:r>
                      <a:endParaRPr lang="en-US" altLang="ja-JP" sz="1000" b="1" u="none" strike="noStrike" cap="none" dirty="0">
                        <a:solidFill>
                          <a:srgbClr val="000000"/>
                        </a:solidFill>
                        <a:latin typeface="メイリオ" panose="020B0604030504040204" pitchFamily="50" charset="-128"/>
                        <a:ea typeface="メイリオ" panose="020B0604030504040204" pitchFamily="50" charset="-128"/>
                        <a:sym typeface="Meiryo"/>
                      </a:endParaRPr>
                    </a:p>
                  </a:txBody>
                  <a:tcPr marL="108000" marR="9525" marT="9525" marB="0" anchor="ctr"/>
                </a:tc>
                <a:extLst>
                  <a:ext uri="{0D108BD9-81ED-4DB2-BD59-A6C34878D82A}">
                    <a16:rowId xmlns:a16="http://schemas.microsoft.com/office/drawing/2014/main" val="10001"/>
                  </a:ext>
                </a:extLst>
              </a:tr>
              <a:tr h="432243">
                <a:tc>
                  <a:txBody>
                    <a:bodyPr/>
                    <a:lstStyle/>
                    <a:p>
                      <a:pPr marL="0" marR="0" lvl="0" indent="0" algn="ctr" rtl="0">
                        <a:lnSpc>
                          <a:spcPct val="100000"/>
                        </a:lnSpc>
                        <a:spcBef>
                          <a:spcPts val="0"/>
                        </a:spcBef>
                        <a:spcAft>
                          <a:spcPts val="0"/>
                        </a:spcAft>
                        <a:buClr>
                          <a:srgbClr val="000000"/>
                        </a:buClr>
                        <a:buSzPts val="1050"/>
                        <a:buFont typeface="Arial"/>
                        <a:buNone/>
                      </a:pPr>
                      <a:r>
                        <a:rPr lang="ja-JP" altLang="en-US"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想定</a:t>
                      </a:r>
                      <a:r>
                        <a:rPr lang="en-US" altLang="ja-JP"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RT</a:t>
                      </a:r>
                      <a:r>
                        <a:rPr lang="ja-JP" altLang="en-US"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数</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FR" sz="1000" b="1" u="none" strike="noStrike" cap="none" dirty="0">
                          <a:latin typeface="メイリオ" panose="020B0604030504040204" pitchFamily="50" charset="-128"/>
                          <a:ea typeface="メイリオ" panose="020B0604030504040204" pitchFamily="50" charset="-128"/>
                        </a:rPr>
                        <a:t>5,000</a:t>
                      </a:r>
                      <a:r>
                        <a:rPr lang="ja-JP" altLang="fr-FR" sz="1000" b="1" u="none" strike="noStrike" cap="none" dirty="0">
                          <a:latin typeface="メイリオ" panose="020B0604030504040204" pitchFamily="50" charset="-128"/>
                          <a:ea typeface="メイリオ" panose="020B0604030504040204" pitchFamily="50" charset="-128"/>
                        </a:rPr>
                        <a:t>～</a:t>
                      </a:r>
                      <a:r>
                        <a:rPr lang="fr-FR" altLang="ja-JP" sz="1000" b="1" u="none" strike="noStrike" cap="none" dirty="0">
                          <a:latin typeface="メイリオ" panose="020B0604030504040204" pitchFamily="50" charset="-128"/>
                          <a:ea typeface="メイリオ" panose="020B0604030504040204" pitchFamily="50" charset="-128"/>
                        </a:rPr>
                        <a:t>15,000</a:t>
                      </a:r>
                      <a:endParaRPr sz="1000" b="1" u="none" strike="noStrike" cap="none" dirty="0">
                        <a:latin typeface="メイリオ" panose="020B0604030504040204" pitchFamily="50" charset="-128"/>
                        <a:ea typeface="メイリオ" panose="020B0604030504040204" pitchFamily="50" charset="-128"/>
                      </a:endParaRPr>
                    </a:p>
                  </a:txBody>
                  <a:tcPr marL="108000" marR="9525" marT="9525" marB="0" anchor="ctr"/>
                </a:tc>
                <a:extLst>
                  <a:ext uri="{0D108BD9-81ED-4DB2-BD59-A6C34878D82A}">
                    <a16:rowId xmlns:a16="http://schemas.microsoft.com/office/drawing/2014/main" val="10002"/>
                  </a:ext>
                </a:extLst>
              </a:tr>
              <a:tr h="432243">
                <a:tc>
                  <a:txBody>
                    <a:bodyPr/>
                    <a:lstStyle/>
                    <a:p>
                      <a:pPr marL="0" marR="0" lvl="0" indent="0" algn="ctr" rtl="0">
                        <a:lnSpc>
                          <a:spcPct val="100000"/>
                        </a:lnSpc>
                        <a:spcBef>
                          <a:spcPts val="0"/>
                        </a:spcBef>
                        <a:spcAft>
                          <a:spcPts val="0"/>
                        </a:spcAft>
                        <a:buClr>
                          <a:srgbClr val="000000"/>
                        </a:buClr>
                        <a:buSzPts val="1050"/>
                        <a:buFont typeface="Arial"/>
                        <a:buNone/>
                      </a:pPr>
                      <a:r>
                        <a:rPr lang="ja-JP" altLang="fr-F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想定</a:t>
                      </a:r>
                      <a:r>
                        <a:rPr lang="fr-FR" altLang="ja-JP"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imp</a:t>
                      </a:r>
                      <a:r>
                        <a:rPr lang="ja-JP" altLang="fr-F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数</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FR" sz="1000" b="1" u="none" strike="noStrike" cap="none" dirty="0">
                          <a:latin typeface="メイリオ" panose="020B0604030504040204" pitchFamily="50" charset="-128"/>
                          <a:ea typeface="メイリオ" panose="020B0604030504040204" pitchFamily="50" charset="-128"/>
                        </a:rPr>
                        <a:t>80,000~320,000</a:t>
                      </a:r>
                      <a:endParaRPr sz="1000" b="1" u="none" strike="noStrike" cap="none" dirty="0">
                        <a:latin typeface="メイリオ" panose="020B0604030504040204" pitchFamily="50" charset="-128"/>
                        <a:ea typeface="メイリオ" panose="020B0604030504040204" pitchFamily="50" charset="-128"/>
                      </a:endParaRPr>
                    </a:p>
                  </a:txBody>
                  <a:tcPr marL="108000" marR="9525" marT="9525" marB="0" anchor="ctr"/>
                </a:tc>
                <a:extLst>
                  <a:ext uri="{0D108BD9-81ED-4DB2-BD59-A6C34878D82A}">
                    <a16:rowId xmlns:a16="http://schemas.microsoft.com/office/drawing/2014/main" val="2995685350"/>
                  </a:ext>
                </a:extLst>
              </a:tr>
              <a:tr h="407325">
                <a:tc>
                  <a:txBody>
                    <a:bodyPr/>
                    <a:lstStyle/>
                    <a:p>
                      <a:pPr marL="0" marR="0" lvl="0" indent="0" algn="ctr" rtl="0">
                        <a:lnSpc>
                          <a:spcPct val="100000"/>
                        </a:lnSpc>
                        <a:spcBef>
                          <a:spcPts val="0"/>
                        </a:spcBef>
                        <a:spcAft>
                          <a:spcPts val="0"/>
                        </a:spcAft>
                        <a:buClr>
                          <a:srgbClr val="000000"/>
                        </a:buClr>
                        <a:buSzPts val="1050"/>
                        <a:buFont typeface="Arial"/>
                        <a:buNone/>
                      </a:pPr>
                      <a:r>
                        <a:rPr lang="ja-JP" altLang="en-US" sz="1000" b="1" u="none" strike="noStrike" cap="none" dirty="0">
                          <a:solidFill>
                            <a:schemeClr val="bg1"/>
                          </a:solidFill>
                          <a:latin typeface="メイリオ" panose="020B0604030504040204" pitchFamily="50" charset="-128"/>
                          <a:ea typeface="メイリオ" panose="020B0604030504040204" pitchFamily="50" charset="-128"/>
                          <a:sym typeface="Meiryo"/>
                        </a:rPr>
                        <a:t>キャンペーン</a:t>
                      </a:r>
                      <a:r>
                        <a:rPr lang="ja-JP" sz="1000" b="1" u="none" strike="noStrike" cap="none" dirty="0">
                          <a:solidFill>
                            <a:schemeClr val="bg1"/>
                          </a:solidFill>
                          <a:latin typeface="メイリオ" panose="020B0604030504040204" pitchFamily="50" charset="-128"/>
                          <a:ea typeface="メイリオ" panose="020B0604030504040204" pitchFamily="50" charset="-128"/>
                          <a:sym typeface="Meiryo"/>
                        </a:rPr>
                        <a:t>期間</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altLang="en-US" sz="1000" b="1"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投稿から締め切りまで１週間</a:t>
                      </a:r>
                      <a:endParaRPr sz="1000" b="1"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a:txBody>
                  <a:tcPr marL="108000" marR="9525" marT="9525" marB="0" anchor="ctr"/>
                </a:tc>
                <a:extLst>
                  <a:ext uri="{0D108BD9-81ED-4DB2-BD59-A6C34878D82A}">
                    <a16:rowId xmlns:a16="http://schemas.microsoft.com/office/drawing/2014/main" val="10003"/>
                  </a:ext>
                </a:extLst>
              </a:tr>
              <a:tr h="983818">
                <a:tc>
                  <a:txBody>
                    <a:bodyPr/>
                    <a:lstStyle/>
                    <a:p>
                      <a:pPr marL="0" marR="0" lvl="0" indent="0" algn="ctr" rtl="0">
                        <a:lnSpc>
                          <a:spcPct val="100000"/>
                        </a:lnSpc>
                        <a:spcBef>
                          <a:spcPts val="0"/>
                        </a:spcBef>
                        <a:spcAft>
                          <a:spcPts val="0"/>
                        </a:spcAft>
                        <a:buClr>
                          <a:srgbClr val="000000"/>
                        </a:buClr>
                        <a:buSzPts val="1050"/>
                        <a:buFont typeface="Arial"/>
                        <a:buNone/>
                      </a:pPr>
                      <a:r>
                        <a:rPr lang="ja-JP" altLang="en-US"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実施内容</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altLang="en-US" sz="1000" u="none" strike="noStrike" cap="none" dirty="0">
                          <a:latin typeface="メイリオ" panose="020B0604030504040204" pitchFamily="50" charset="-128"/>
                          <a:ea typeface="メイリオ" panose="020B0604030504040204" pitchFamily="50" charset="-128"/>
                        </a:rPr>
                        <a:t>・メイン投稿１回</a:t>
                      </a:r>
                      <a:r>
                        <a:rPr lang="ja-JP" altLang="fr-FR" sz="1000" u="none" strike="noStrike" cap="none" dirty="0">
                          <a:latin typeface="メイリオ" panose="020B0604030504040204" pitchFamily="50" charset="-128"/>
                          <a:ea typeface="メイリオ" panose="020B0604030504040204" pitchFamily="50" charset="-128"/>
                        </a:rPr>
                        <a:t>、貴社投稿の</a:t>
                      </a:r>
                      <a:r>
                        <a:rPr lang="fr-FR" altLang="ja-JP" sz="1000" u="none" strike="noStrike" cap="none" dirty="0">
                          <a:latin typeface="メイリオ" panose="020B0604030504040204" pitchFamily="50" charset="-128"/>
                          <a:ea typeface="メイリオ" panose="020B0604030504040204" pitchFamily="50" charset="-128"/>
                        </a:rPr>
                        <a:t>RT2</a:t>
                      </a:r>
                      <a:r>
                        <a:rPr lang="ja-JP" altLang="fr-FR" sz="1000" u="none" strike="noStrike" cap="none" dirty="0">
                          <a:latin typeface="メイリオ" panose="020B0604030504040204" pitchFamily="50" charset="-128"/>
                          <a:ea typeface="メイリオ" panose="020B0604030504040204" pitchFamily="50" charset="-128"/>
                        </a:rPr>
                        <a:t>回想定</a:t>
                      </a:r>
                      <a:endParaRPr lang="fr-FR" altLang="ja-JP" sz="1000" u="none" strike="noStrike" cap="none" dirty="0">
                        <a:latin typeface="メイリオ" panose="020B0604030504040204" pitchFamily="50" charset="-128"/>
                        <a:ea typeface="メイリオ" panose="020B0604030504040204" pitchFamily="50" charset="-128"/>
                      </a:endParaRPr>
                    </a:p>
                    <a:p>
                      <a:pPr marL="0" marR="0" lvl="0" indent="0" algn="l" rtl="0">
                        <a:lnSpc>
                          <a:spcPct val="100000"/>
                        </a:lnSpc>
                        <a:spcBef>
                          <a:spcPts val="0"/>
                        </a:spcBef>
                        <a:spcAft>
                          <a:spcPts val="0"/>
                        </a:spcAft>
                        <a:buClr>
                          <a:srgbClr val="000000"/>
                        </a:buClr>
                        <a:buSzPts val="1050"/>
                        <a:buFont typeface="Arial"/>
                        <a:buNone/>
                      </a:pPr>
                      <a:r>
                        <a:rPr lang="ja-JP" altLang="fr-FR" sz="1000" u="none" strike="noStrike" cap="none" dirty="0">
                          <a:latin typeface="メイリオ" panose="020B0604030504040204" pitchFamily="50" charset="-128"/>
                          <a:ea typeface="メイリオ" panose="020B0604030504040204" pitchFamily="50" charset="-128"/>
                        </a:rPr>
                        <a:t>（画像は色違いで</a:t>
                      </a:r>
                      <a:r>
                        <a:rPr lang="fr-FR" altLang="ja-JP" sz="1000" u="none" strike="noStrike" cap="none" dirty="0">
                          <a:latin typeface="メイリオ" panose="020B0604030504040204" pitchFamily="50" charset="-128"/>
                          <a:ea typeface="メイリオ" panose="020B0604030504040204" pitchFamily="50" charset="-128"/>
                        </a:rPr>
                        <a:t>3</a:t>
                      </a:r>
                      <a:r>
                        <a:rPr lang="ja-JP" altLang="fr-FR" sz="1000" u="none" strike="noStrike" cap="none" dirty="0">
                          <a:latin typeface="メイリオ" panose="020B0604030504040204" pitchFamily="50" charset="-128"/>
                          <a:ea typeface="メイリオ" panose="020B0604030504040204" pitchFamily="50" charset="-128"/>
                        </a:rPr>
                        <a:t>点）</a:t>
                      </a:r>
                      <a:br>
                        <a:rPr lang="en-US" altLang="ja-JP" sz="1000" u="none" strike="noStrike" cap="none" dirty="0">
                          <a:latin typeface="メイリオ" panose="020B0604030504040204" pitchFamily="50" charset="-128"/>
                          <a:ea typeface="メイリオ" panose="020B0604030504040204" pitchFamily="50" charset="-128"/>
                        </a:rPr>
                      </a:br>
                      <a:r>
                        <a:rPr lang="ja-JP" altLang="en-US" sz="1000" u="none" strike="noStrike" cap="none" dirty="0">
                          <a:latin typeface="メイリオ" panose="020B0604030504040204" pitchFamily="50" charset="-128"/>
                          <a:ea typeface="メイリオ" panose="020B0604030504040204" pitchFamily="50" charset="-128"/>
                        </a:rPr>
                        <a:t>・応募要項など詳細ツリー投稿</a:t>
                      </a:r>
                      <a:br>
                        <a:rPr lang="en-US" altLang="ja-JP" sz="1000" u="none" strike="noStrike" cap="none" dirty="0">
                          <a:latin typeface="メイリオ" panose="020B0604030504040204" pitchFamily="50" charset="-128"/>
                          <a:ea typeface="メイリオ" panose="020B0604030504040204" pitchFamily="50" charset="-128"/>
                        </a:rPr>
                      </a:br>
                      <a:r>
                        <a:rPr lang="ja-JP" altLang="en-US" sz="1000" u="none" strike="noStrike" cap="none" dirty="0">
                          <a:latin typeface="メイリオ" panose="020B0604030504040204" pitchFamily="50" charset="-128"/>
                          <a:ea typeface="メイリオ" panose="020B0604030504040204" pitchFamily="50" charset="-128"/>
                        </a:rPr>
                        <a:t>・当選者抽選</a:t>
                      </a:r>
                      <a:endParaRPr lang="en-US" altLang="ja-JP" sz="1000" u="none" strike="noStrike" cap="none" dirty="0">
                        <a:latin typeface="メイリオ" panose="020B0604030504040204" pitchFamily="50" charset="-128"/>
                        <a:ea typeface="メイリオ" panose="020B0604030504040204" pitchFamily="50" charset="-128"/>
                      </a:endParaRPr>
                    </a:p>
                    <a:p>
                      <a:pPr marL="0" marR="0" lvl="0" indent="0" algn="l" rtl="0">
                        <a:lnSpc>
                          <a:spcPct val="100000"/>
                        </a:lnSpc>
                        <a:spcBef>
                          <a:spcPts val="0"/>
                        </a:spcBef>
                        <a:spcAft>
                          <a:spcPts val="0"/>
                        </a:spcAft>
                        <a:buClr>
                          <a:srgbClr val="000000"/>
                        </a:buClr>
                        <a:buSzPts val="1050"/>
                        <a:buFont typeface="Arial"/>
                        <a:buNone/>
                      </a:pPr>
                      <a:r>
                        <a:rPr lang="en-US" altLang="ja-JP" sz="1000" u="none" strike="noStrike" cap="none" dirty="0">
                          <a:latin typeface="メイリオ" panose="020B0604030504040204" pitchFamily="50" charset="-128"/>
                          <a:ea typeface="メイリオ" panose="020B0604030504040204" pitchFamily="50" charset="-128"/>
                        </a:rPr>
                        <a:t>※</a:t>
                      </a:r>
                      <a:r>
                        <a:rPr lang="ja-JP" altLang="en-US" sz="1000" u="none" strike="noStrike" cap="none" dirty="0">
                          <a:latin typeface="メイリオ" panose="020B0604030504040204" pitchFamily="50" charset="-128"/>
                          <a:ea typeface="メイリオ" panose="020B0604030504040204" pitchFamily="50" charset="-128"/>
                        </a:rPr>
                        <a:t>当選者１０人想定</a:t>
                      </a:r>
                      <a:endParaRPr sz="1000" u="none" strike="noStrike" cap="none" dirty="0">
                        <a:latin typeface="メイリオ" panose="020B0604030504040204" pitchFamily="50" charset="-128"/>
                        <a:ea typeface="メイリオ" panose="020B0604030504040204" pitchFamily="50" charset="-128"/>
                      </a:endParaRPr>
                    </a:p>
                  </a:txBody>
                  <a:tcPr marL="108000" marR="9525" marT="9525" marB="0" anchor="ctr"/>
                </a:tc>
                <a:extLst>
                  <a:ext uri="{0D108BD9-81ED-4DB2-BD59-A6C34878D82A}">
                    <a16:rowId xmlns:a16="http://schemas.microsoft.com/office/drawing/2014/main" val="10004"/>
                  </a:ext>
                </a:extLst>
              </a:tr>
              <a:tr h="457200">
                <a:tc>
                  <a:txBody>
                    <a:bodyPr/>
                    <a:lstStyle/>
                    <a:p>
                      <a:pPr marL="0" marR="0" lvl="0" indent="0" algn="ctr" rtl="0">
                        <a:lnSpc>
                          <a:spcPct val="100000"/>
                        </a:lnSpc>
                        <a:spcBef>
                          <a:spcPts val="0"/>
                        </a:spcBef>
                        <a:spcAft>
                          <a:spcPts val="0"/>
                        </a:spcAft>
                        <a:buClr>
                          <a:srgbClr val="000000"/>
                        </a:buClr>
                        <a:buSzPts val="1050"/>
                        <a:buFont typeface="Arial"/>
                        <a:buNone/>
                      </a:pPr>
                      <a:r>
                        <a:rPr lang="ja-JP" altLang="en-US"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スケジュール</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Meiryo"/>
                        <a:buNone/>
                      </a:pPr>
                      <a:r>
                        <a:rPr lang="ja-JP" altLang="en-US" sz="10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投稿日の</a:t>
                      </a:r>
                      <a:r>
                        <a:rPr lang="en-US" altLang="ja-JP" sz="10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20</a:t>
                      </a:r>
                      <a:r>
                        <a:rPr lang="ja-JP" altLang="en-US" sz="10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営業日前までにお申し込み</a:t>
                      </a:r>
                      <a:endParaRPr sz="10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a:txBody>
                  <a:tcPr marL="108000" marR="9525" marT="9525" marB="0" anchor="ctr"/>
                </a:tc>
                <a:extLst>
                  <a:ext uri="{0D108BD9-81ED-4DB2-BD59-A6C34878D82A}">
                    <a16:rowId xmlns:a16="http://schemas.microsoft.com/office/drawing/2014/main" val="10005"/>
                  </a:ext>
                </a:extLst>
              </a:tr>
              <a:tr h="850521">
                <a:tc>
                  <a:txBody>
                    <a:bodyPr/>
                    <a:lstStyle/>
                    <a:p>
                      <a:pPr marL="0" marR="0" lvl="0" indent="0" algn="ctr" rtl="0">
                        <a:lnSpc>
                          <a:spcPct val="100000"/>
                        </a:lnSpc>
                        <a:spcBef>
                          <a:spcPts val="0"/>
                        </a:spcBef>
                        <a:spcAft>
                          <a:spcPts val="0"/>
                        </a:spcAft>
                        <a:buClr>
                          <a:srgbClr val="000000"/>
                        </a:buClr>
                        <a:buSzPts val="1050"/>
                        <a:buFont typeface="Arial"/>
                        <a:buNone/>
                      </a:pPr>
                      <a:r>
                        <a:rPr lang="ja-JP" sz="1000" b="1" u="none" strike="noStrike" cap="none" dirty="0">
                          <a:solidFill>
                            <a:schemeClr val="bg1"/>
                          </a:solidFill>
                          <a:latin typeface="メイリオ" panose="020B0604030504040204" pitchFamily="50" charset="-128"/>
                          <a:ea typeface="メイリオ" panose="020B0604030504040204" pitchFamily="50" charset="-128"/>
                          <a:sym typeface="Meiryo"/>
                        </a:rPr>
                        <a:t>備考</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Meiryo"/>
                        <a:buNone/>
                      </a:pPr>
                      <a:r>
                        <a:rPr lang="en-US" altLang="ja-JP" sz="1000" b="1" u="none" strike="noStrike" cap="none" dirty="0">
                          <a:solidFill>
                            <a:schemeClr val="tx1"/>
                          </a:solidFill>
                          <a:latin typeface="メイリオ" panose="020B0604030504040204" pitchFamily="50" charset="-128"/>
                          <a:ea typeface="メイリオ" panose="020B0604030504040204" pitchFamily="50" charset="-128"/>
                          <a:sym typeface="Meiryo"/>
                        </a:rPr>
                        <a:t>※ </a:t>
                      </a:r>
                      <a:r>
                        <a:rPr lang="ja-JP" altLang="en-US" sz="1000" b="1" u="none" strike="noStrike" cap="none" dirty="0">
                          <a:solidFill>
                            <a:schemeClr val="tx1"/>
                          </a:solidFill>
                          <a:latin typeface="メイリオ" panose="020B0604030504040204" pitchFamily="50" charset="-128"/>
                          <a:ea typeface="メイリオ" panose="020B0604030504040204" pitchFamily="50" charset="-128"/>
                          <a:sym typeface="Meiryo"/>
                        </a:rPr>
                        <a:t>別途発送実費を頂戴いたします。</a:t>
                      </a:r>
                      <a:endParaRPr lang="en-US" altLang="ja-JP" sz="1000" b="1" u="none" strike="noStrike" cap="none" dirty="0">
                        <a:solidFill>
                          <a:schemeClr val="tx1"/>
                        </a:solidFill>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1" u="none" strike="noStrike" cap="none" dirty="0">
                          <a:solidFill>
                            <a:schemeClr val="tx1"/>
                          </a:solidFill>
                          <a:latin typeface="メイリオ" panose="020B0604030504040204" pitchFamily="50" charset="-128"/>
                          <a:ea typeface="メイリオ" panose="020B0604030504040204" pitchFamily="50" charset="-128"/>
                          <a:sym typeface="Meiryo"/>
                        </a:rPr>
                        <a:t>※</a:t>
                      </a:r>
                      <a:r>
                        <a:rPr lang="ja-JP" altLang="en-US" sz="1000" b="1" u="none" strike="noStrike" cap="none" dirty="0">
                          <a:solidFill>
                            <a:schemeClr val="tx1"/>
                          </a:solidFill>
                          <a:latin typeface="メイリオ" panose="020B0604030504040204" pitchFamily="50" charset="-128"/>
                          <a:ea typeface="メイリオ" panose="020B0604030504040204" pitchFamily="50" charset="-128"/>
                          <a:sym typeface="Meiryo"/>
                        </a:rPr>
                        <a:t>原則貴社からの発送となります。</a:t>
                      </a:r>
                      <a:endParaRPr lang="en-US" altLang="ja-JP" sz="1000" b="1" u="none" strike="noStrike" cap="none" dirty="0">
                        <a:solidFill>
                          <a:schemeClr val="tx1"/>
                        </a:solidFill>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u="none" strike="noStrike" cap="none" dirty="0">
                          <a:solidFill>
                            <a:schemeClr val="tx1"/>
                          </a:solidFill>
                          <a:latin typeface="メイリオ" panose="020B0604030504040204" pitchFamily="50" charset="-128"/>
                          <a:ea typeface="メイリオ" panose="020B0604030504040204" pitchFamily="50" charset="-128"/>
                          <a:sym typeface="Meiryo"/>
                        </a:rPr>
                        <a:t>※</a:t>
                      </a:r>
                      <a:r>
                        <a:rPr lang="ja-JP" altLang="en-US" sz="1000" b="0" u="none" strike="noStrike" cap="none" dirty="0">
                          <a:solidFill>
                            <a:schemeClr val="tx1"/>
                          </a:solidFill>
                          <a:latin typeface="メイリオ" panose="020B0604030504040204" pitchFamily="50" charset="-128"/>
                          <a:ea typeface="メイリオ" panose="020B0604030504040204" pitchFamily="50" charset="-128"/>
                          <a:sym typeface="Meiryo"/>
                        </a:rPr>
                        <a:t> 投稿ご希望日に添えない場合がございます。</a:t>
                      </a:r>
                      <a:endParaRPr lang="en-US" altLang="ja-JP" sz="1000" b="0" u="none" strike="noStrike" cap="none" dirty="0">
                        <a:solidFill>
                          <a:schemeClr val="tx1"/>
                        </a:solidFill>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商品やサービス、内容によってはお受けできない場合がございます。</a:t>
                      </a:r>
                      <a:endPar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Twitter</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投稿内での競合排除はいたしません。</a:t>
                      </a:r>
                      <a:endPar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所定の文字数の範囲内で、希望するハッシュタグを追加することができます。</a:t>
                      </a:r>
                      <a:endPar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Twitter</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社の仕様変更等によりプラン内容に変更が発生する可能性があります。</a:t>
                      </a:r>
                      <a:endParaRPr lang="ja-JP" altLang="fr-FR"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txBody>
                  <a:tcPr marL="108000" marR="9525" marT="36000" marB="0" anchorCtr="1"/>
                </a:tc>
                <a:extLst>
                  <a:ext uri="{0D108BD9-81ED-4DB2-BD59-A6C34878D82A}">
                    <a16:rowId xmlns:a16="http://schemas.microsoft.com/office/drawing/2014/main" val="10007"/>
                  </a:ext>
                </a:extLst>
              </a:tr>
            </a:tbl>
          </a:graphicData>
        </a:graphic>
      </p:graphicFrame>
      <p:sp>
        <p:nvSpPr>
          <p:cNvPr id="5" name="Google Shape;357;p24">
            <a:extLst>
              <a:ext uri="{FF2B5EF4-FFF2-40B4-BE49-F238E27FC236}">
                <a16:creationId xmlns:a16="http://schemas.microsoft.com/office/drawing/2014/main" id="{CEC3F78A-A315-E1AE-9FFE-37C102D09C2E}"/>
              </a:ext>
            </a:extLst>
          </p:cNvPr>
          <p:cNvSpPr txBox="1"/>
          <p:nvPr/>
        </p:nvSpPr>
        <p:spPr>
          <a:xfrm>
            <a:off x="644633" y="574487"/>
            <a:ext cx="863951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altLang="ja-JP" sz="1600" b="0" i="0" u="none" strike="noStrike" cap="none" dirty="0">
                <a:solidFill>
                  <a:schemeClr val="dk1"/>
                </a:solidFill>
                <a:latin typeface="Meiryo"/>
                <a:ea typeface="Meiryo"/>
                <a:cs typeface="Meiryo"/>
                <a:sym typeface="Meiryo"/>
              </a:rPr>
              <a:t>PR</a:t>
            </a:r>
            <a:r>
              <a:rPr lang="ja-JP" altLang="en-US" sz="1600" b="0" i="0" u="none" strike="noStrike" cap="none" dirty="0">
                <a:solidFill>
                  <a:schemeClr val="dk1"/>
                </a:solidFill>
                <a:latin typeface="Meiryo"/>
                <a:ea typeface="Meiryo"/>
                <a:cs typeface="Meiryo"/>
                <a:sym typeface="Meiryo"/>
              </a:rPr>
              <a:t>したい商品をご提供いただくプランです。</a:t>
            </a:r>
            <a:endParaRPr sz="1600" b="0" i="0" u="none" strike="noStrike" cap="none" dirty="0">
              <a:solidFill>
                <a:schemeClr val="dk1"/>
              </a:solidFill>
              <a:latin typeface="Meiryo"/>
              <a:ea typeface="Meiryo"/>
              <a:cs typeface="Meiryo"/>
              <a:sym typeface="Meiryo"/>
            </a:endParaRPr>
          </a:p>
        </p:txBody>
      </p:sp>
      <p:sp>
        <p:nvSpPr>
          <p:cNvPr id="7" name="小波 6">
            <a:extLst>
              <a:ext uri="{FF2B5EF4-FFF2-40B4-BE49-F238E27FC236}">
                <a16:creationId xmlns:a16="http://schemas.microsoft.com/office/drawing/2014/main" id="{D4594A14-CD40-4D08-D0AF-BE73775E340B}"/>
              </a:ext>
            </a:extLst>
          </p:cNvPr>
          <p:cNvSpPr/>
          <p:nvPr/>
        </p:nvSpPr>
        <p:spPr>
          <a:xfrm>
            <a:off x="3766748" y="1631192"/>
            <a:ext cx="1105055" cy="874754"/>
          </a:xfrm>
          <a:prstGeom prst="double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dirty="0"/>
              <a:t>応募要項も</a:t>
            </a:r>
            <a:endParaRPr kumimoji="1" lang="en-US" altLang="ja-JP" sz="1000" dirty="0"/>
          </a:p>
          <a:p>
            <a:pPr algn="ctr"/>
            <a:r>
              <a:rPr kumimoji="1" lang="ja-JP" altLang="en-US" sz="1000" dirty="0"/>
              <a:t>ツイート内で完結</a:t>
            </a:r>
            <a:endParaRPr kumimoji="1" lang="en-US" altLang="ja-JP" sz="1000" dirty="0"/>
          </a:p>
          <a:p>
            <a:pPr algn="ctr"/>
            <a:r>
              <a:rPr kumimoji="1" lang="ja-JP" altLang="en-US" sz="1000" dirty="0"/>
              <a:t>らくらく応募♪</a:t>
            </a:r>
            <a:endParaRPr kumimoji="1" lang="en-US" altLang="ja-JP" sz="1000" dirty="0"/>
          </a:p>
        </p:txBody>
      </p:sp>
    </p:spTree>
    <p:extLst>
      <p:ext uri="{BB962C8B-B14F-4D97-AF65-F5344CB8AC3E}">
        <p14:creationId xmlns:p14="http://schemas.microsoft.com/office/powerpoint/2010/main" val="260279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1" name="Google Shape;531;p33"/>
          <p:cNvSpPr/>
          <p:nvPr/>
        </p:nvSpPr>
        <p:spPr>
          <a:xfrm>
            <a:off x="0" y="0"/>
            <a:ext cx="9906000" cy="451758"/>
          </a:xfrm>
          <a:prstGeom prst="rect">
            <a:avLst/>
          </a:prstGeom>
          <a:solidFill>
            <a:srgbClr val="FF25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4E79"/>
              </a:solidFill>
              <a:latin typeface="Calibri"/>
              <a:ea typeface="Calibri"/>
              <a:cs typeface="Calibri"/>
              <a:sym typeface="Calibri"/>
            </a:endParaRPr>
          </a:p>
        </p:txBody>
      </p:sp>
      <p:sp>
        <p:nvSpPr>
          <p:cNvPr id="532" name="Google Shape;532;p33"/>
          <p:cNvSpPr txBox="1"/>
          <p:nvPr/>
        </p:nvSpPr>
        <p:spPr>
          <a:xfrm>
            <a:off x="190499" y="25779"/>
            <a:ext cx="6343651" cy="404500"/>
          </a:xfrm>
          <a:prstGeom prst="rect">
            <a:avLst/>
          </a:prstGeom>
          <a:noFill/>
          <a:ln>
            <a:noFill/>
          </a:ln>
        </p:spPr>
        <p:txBody>
          <a:bodyPr spcFirstLastPara="1" wrap="square" lIns="0" tIns="108000" rIns="91425" bIns="45700" anchor="ctr" anchorCtr="0">
            <a:spAutoFit/>
          </a:bodyPr>
          <a:lstStyle/>
          <a:p>
            <a:pPr marL="0" marR="0" lvl="0" indent="0" algn="l" rtl="0">
              <a:lnSpc>
                <a:spcPct val="90000"/>
              </a:lnSpc>
              <a:spcBef>
                <a:spcPts val="0"/>
              </a:spcBef>
              <a:spcAft>
                <a:spcPts val="0"/>
              </a:spcAft>
              <a:buClr>
                <a:schemeClr val="lt1"/>
              </a:buClr>
              <a:buSzPts val="1800"/>
              <a:buFont typeface="Meiryo"/>
              <a:buNone/>
            </a:pPr>
            <a:r>
              <a:rPr lang="en-US" altLang="ja-JP" sz="1800" b="1" dirty="0">
                <a:solidFill>
                  <a:schemeClr val="lt1"/>
                </a:solidFill>
                <a:latin typeface="Meiryo"/>
                <a:ea typeface="Meiryo"/>
                <a:cs typeface="Meiryo"/>
                <a:sym typeface="Meiryo"/>
              </a:rPr>
              <a:t>【</a:t>
            </a:r>
            <a:r>
              <a:rPr lang="ja-JP" altLang="en-US" sz="1800" b="1" dirty="0">
                <a:solidFill>
                  <a:schemeClr val="lt1"/>
                </a:solidFill>
                <a:latin typeface="Meiryo"/>
                <a:ea typeface="Meiryo"/>
                <a:cs typeface="Meiryo"/>
                <a:sym typeface="Meiryo"/>
              </a:rPr>
              <a:t>週刊文春</a:t>
            </a:r>
            <a:r>
              <a:rPr lang="en-US" altLang="ja-JP" sz="1800" b="1" dirty="0">
                <a:solidFill>
                  <a:schemeClr val="lt1"/>
                </a:solidFill>
                <a:latin typeface="Meiryo"/>
                <a:ea typeface="Meiryo"/>
                <a:cs typeface="Meiryo"/>
                <a:sym typeface="Meiryo"/>
              </a:rPr>
              <a:t>】Twitter </a:t>
            </a:r>
            <a:r>
              <a:rPr lang="ja-JP" altLang="en-US" sz="1800" b="1" dirty="0">
                <a:solidFill>
                  <a:schemeClr val="lt1"/>
                </a:solidFill>
                <a:latin typeface="Meiryo"/>
                <a:ea typeface="Meiryo"/>
                <a:cs typeface="Meiryo"/>
                <a:sym typeface="Meiryo"/>
              </a:rPr>
              <a:t>フォロー＆</a:t>
            </a:r>
            <a:r>
              <a:rPr lang="en-US" altLang="ja-JP" sz="1800" b="1" dirty="0">
                <a:solidFill>
                  <a:schemeClr val="lt1"/>
                </a:solidFill>
                <a:latin typeface="Meiryo"/>
                <a:ea typeface="Meiryo"/>
                <a:cs typeface="Meiryo"/>
                <a:sym typeface="Meiryo"/>
              </a:rPr>
              <a:t>RT</a:t>
            </a:r>
            <a:r>
              <a:rPr lang="ja-JP" altLang="en-US" sz="1800" b="1" dirty="0">
                <a:solidFill>
                  <a:schemeClr val="lt1"/>
                </a:solidFill>
                <a:latin typeface="Meiryo"/>
                <a:ea typeface="Meiryo"/>
                <a:cs typeface="Meiryo"/>
                <a:sym typeface="Meiryo"/>
              </a:rPr>
              <a:t>プレゼントプラン②</a:t>
            </a:r>
            <a:endParaRPr lang="ja-JP" altLang="en-US" sz="1400" b="0" i="0" u="none" strike="noStrike" cap="none" dirty="0">
              <a:solidFill>
                <a:srgbClr val="000000"/>
              </a:solidFill>
              <a:latin typeface="Arial"/>
              <a:ea typeface="Arial"/>
              <a:cs typeface="Arial"/>
              <a:sym typeface="Arial"/>
            </a:endParaRPr>
          </a:p>
        </p:txBody>
      </p:sp>
      <p:sp>
        <p:nvSpPr>
          <p:cNvPr id="3" name="Google Shape;353;p24">
            <a:extLst>
              <a:ext uri="{FF2B5EF4-FFF2-40B4-BE49-F238E27FC236}">
                <a16:creationId xmlns:a16="http://schemas.microsoft.com/office/drawing/2014/main" id="{746A448B-AF60-8533-9BE8-3BFB67428D20}"/>
              </a:ext>
            </a:extLst>
          </p:cNvPr>
          <p:cNvSpPr txBox="1">
            <a:spLocks noGrp="1"/>
          </p:cNvSpPr>
          <p:nvPr>
            <p:ph type="sldNum" idx="12"/>
          </p:nvPr>
        </p:nvSpPr>
        <p:spPr>
          <a:xfrm>
            <a:off x="7467600" y="6478695"/>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Meiryo"/>
                <a:ea typeface="Meiryo"/>
                <a:cs typeface="Meiryo"/>
                <a:sym typeface="Meiryo"/>
              </a:rPr>
              <a:t>5</a:t>
            </a:fld>
            <a:endParaRPr>
              <a:latin typeface="Meiryo"/>
              <a:ea typeface="Meiryo"/>
              <a:cs typeface="Meiryo"/>
              <a:sym typeface="Meiryo"/>
            </a:endParaRPr>
          </a:p>
        </p:txBody>
      </p:sp>
      <p:graphicFrame>
        <p:nvGraphicFramePr>
          <p:cNvPr id="4" name="Google Shape;356;p24">
            <a:extLst>
              <a:ext uri="{FF2B5EF4-FFF2-40B4-BE49-F238E27FC236}">
                <a16:creationId xmlns:a16="http://schemas.microsoft.com/office/drawing/2014/main" id="{83D07B56-6CC8-907D-806C-E191B7FA59C7}"/>
              </a:ext>
            </a:extLst>
          </p:cNvPr>
          <p:cNvGraphicFramePr/>
          <p:nvPr>
            <p:extLst>
              <p:ext uri="{D42A27DB-BD31-4B8C-83A1-F6EECF244321}">
                <p14:modId xmlns:p14="http://schemas.microsoft.com/office/powerpoint/2010/main" val="4186840847"/>
              </p:ext>
            </p:extLst>
          </p:nvPr>
        </p:nvGraphicFramePr>
        <p:xfrm>
          <a:off x="5128652" y="1228308"/>
          <a:ext cx="4155500" cy="4935079"/>
        </p:xfrm>
        <a:graphic>
          <a:graphicData uri="http://schemas.openxmlformats.org/drawingml/2006/table">
            <a:tbl>
              <a:tblPr bandRow="1">
                <a:tableStyleId>{5C22544A-7EE6-4342-B048-85BDC9FD1C3A}</a:tableStyleId>
              </a:tblPr>
              <a:tblGrid>
                <a:gridCol w="1378200">
                  <a:extLst>
                    <a:ext uri="{9D8B030D-6E8A-4147-A177-3AD203B41FA5}">
                      <a16:colId xmlns:a16="http://schemas.microsoft.com/office/drawing/2014/main" val="20000"/>
                    </a:ext>
                  </a:extLst>
                </a:gridCol>
                <a:gridCol w="2777300">
                  <a:extLst>
                    <a:ext uri="{9D8B030D-6E8A-4147-A177-3AD203B41FA5}">
                      <a16:colId xmlns:a16="http://schemas.microsoft.com/office/drawing/2014/main" val="20001"/>
                    </a:ext>
                  </a:extLst>
                </a:gridCol>
              </a:tblGrid>
              <a:tr h="407325">
                <a:tc>
                  <a:txBody>
                    <a:bodyPr/>
                    <a:lstStyle/>
                    <a:p>
                      <a:pPr marL="0" marR="0" lvl="0" indent="0" algn="ctr" rtl="0">
                        <a:lnSpc>
                          <a:spcPct val="100000"/>
                        </a:lnSpc>
                        <a:spcBef>
                          <a:spcPts val="0"/>
                        </a:spcBef>
                        <a:spcAft>
                          <a:spcPts val="0"/>
                        </a:spcAft>
                        <a:buClr>
                          <a:srgbClr val="000000"/>
                        </a:buClr>
                        <a:buSzPts val="1050"/>
                        <a:buFont typeface="Arial"/>
                        <a:buNone/>
                      </a:pPr>
                      <a:r>
                        <a:rPr lang="ja-JP" sz="1000" b="1" u="none" strike="noStrike" cap="none" dirty="0">
                          <a:solidFill>
                            <a:schemeClr val="bg1"/>
                          </a:solidFill>
                          <a:latin typeface="メイリオ" panose="020B0604030504040204" pitchFamily="50" charset="-128"/>
                          <a:ea typeface="メイリオ" panose="020B0604030504040204" pitchFamily="50" charset="-128"/>
                          <a:sym typeface="Meiryo"/>
                        </a:rPr>
                        <a:t>メニュー名</a:t>
                      </a:r>
                      <a:endParaRPr sz="1000" b="1" u="none" strike="noStrike" cap="none" dirty="0">
                        <a:solidFill>
                          <a:schemeClr val="bg1"/>
                        </a:solidFill>
                        <a:latin typeface="メイリオ" panose="020B0604030504040204" pitchFamily="50" charset="-128"/>
                        <a:ea typeface="メイリオ" panose="020B0604030504040204" pitchFamily="50" charset="-128"/>
                      </a:endParaRPr>
                    </a:p>
                  </a:txBody>
                  <a:tcPr marL="36000"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altLang="ja-JP" sz="1000" b="1" u="none" strike="noStrike" cap="none" dirty="0">
                          <a:solidFill>
                            <a:srgbClr val="000000"/>
                          </a:solidFill>
                          <a:latin typeface="メイリオ" panose="020B0604030504040204" pitchFamily="50" charset="-128"/>
                          <a:ea typeface="メイリオ" panose="020B0604030504040204" pitchFamily="50" charset="-128"/>
                          <a:sym typeface="Meiryo"/>
                        </a:rPr>
                        <a:t>Twitter </a:t>
                      </a:r>
                      <a:r>
                        <a:rPr lang="ja-JP" altLang="en-US" sz="1000" b="1" u="none" strike="noStrike" cap="none" dirty="0">
                          <a:solidFill>
                            <a:srgbClr val="000000"/>
                          </a:solidFill>
                          <a:latin typeface="メイリオ" panose="020B0604030504040204" pitchFamily="50" charset="-128"/>
                          <a:ea typeface="メイリオ" panose="020B0604030504040204" pitchFamily="50" charset="-128"/>
                          <a:sym typeface="Meiryo"/>
                        </a:rPr>
                        <a:t>フォロー</a:t>
                      </a:r>
                      <a:r>
                        <a:rPr lang="en-US" altLang="ja-JP" sz="1000" b="1" u="none" strike="noStrike" cap="none" dirty="0">
                          <a:solidFill>
                            <a:srgbClr val="000000"/>
                          </a:solidFill>
                          <a:latin typeface="メイリオ" panose="020B0604030504040204" pitchFamily="50" charset="-128"/>
                          <a:ea typeface="メイリオ" panose="020B0604030504040204" pitchFamily="50" charset="-128"/>
                          <a:sym typeface="Meiryo"/>
                        </a:rPr>
                        <a:t>&amp;RT</a:t>
                      </a:r>
                      <a:r>
                        <a:rPr lang="ja-JP" altLang="fr-FR" sz="1000" b="1" u="none" strike="noStrike" cap="none" dirty="0">
                          <a:solidFill>
                            <a:srgbClr val="000000"/>
                          </a:solidFill>
                          <a:latin typeface="メイリオ" panose="020B0604030504040204" pitchFamily="50" charset="-128"/>
                          <a:ea typeface="メイリオ" panose="020B0604030504040204" pitchFamily="50" charset="-128"/>
                          <a:sym typeface="Meiryo"/>
                        </a:rPr>
                        <a:t>プレゼント</a:t>
                      </a:r>
                      <a:r>
                        <a:rPr lang="ja-JP" altLang="en-US" sz="1000" b="1" u="none" strike="noStrike" cap="none" dirty="0">
                          <a:solidFill>
                            <a:srgbClr val="000000"/>
                          </a:solidFill>
                          <a:latin typeface="メイリオ" panose="020B0604030504040204" pitchFamily="50" charset="-128"/>
                          <a:ea typeface="メイリオ" panose="020B0604030504040204" pitchFamily="50" charset="-128"/>
                          <a:sym typeface="Meiryo"/>
                        </a:rPr>
                        <a:t>プラン</a:t>
                      </a:r>
                      <a:endParaRPr sz="1000" b="1" u="none" strike="noStrike" cap="none" dirty="0">
                        <a:latin typeface="メイリオ" panose="020B0604030504040204" pitchFamily="50" charset="-128"/>
                        <a:ea typeface="メイリオ" panose="020B0604030504040204" pitchFamily="50" charset="-128"/>
                      </a:endParaRPr>
                    </a:p>
                  </a:txBody>
                  <a:tcPr marL="108000" marR="9525" marT="9525" marB="0" anchor="ctr"/>
                </a:tc>
                <a:extLst>
                  <a:ext uri="{0D108BD9-81ED-4DB2-BD59-A6C34878D82A}">
                    <a16:rowId xmlns:a16="http://schemas.microsoft.com/office/drawing/2014/main" val="10000"/>
                  </a:ext>
                </a:extLst>
              </a:tr>
              <a:tr h="407325">
                <a:tc>
                  <a:txBody>
                    <a:bodyPr/>
                    <a:lstStyle/>
                    <a:p>
                      <a:pPr marL="0" marR="0" lvl="0" indent="0" algn="ctr" rtl="0">
                        <a:lnSpc>
                          <a:spcPct val="100000"/>
                        </a:lnSpc>
                        <a:spcBef>
                          <a:spcPts val="0"/>
                        </a:spcBef>
                        <a:spcAft>
                          <a:spcPts val="0"/>
                        </a:spcAft>
                        <a:buClr>
                          <a:srgbClr val="000000"/>
                        </a:buClr>
                        <a:buSzPts val="1050"/>
                        <a:buFont typeface="Arial"/>
                        <a:buNone/>
                      </a:pPr>
                      <a:r>
                        <a:rPr lang="ja-JP" sz="1000" b="1" u="none" strike="noStrike" cap="none" dirty="0">
                          <a:solidFill>
                            <a:schemeClr val="bg1"/>
                          </a:solidFill>
                          <a:latin typeface="メイリオ" panose="020B0604030504040204" pitchFamily="50" charset="-128"/>
                          <a:ea typeface="メイリオ" panose="020B0604030504040204" pitchFamily="50" charset="-128"/>
                          <a:sym typeface="Meiryo"/>
                        </a:rPr>
                        <a:t>料金</a:t>
                      </a:r>
                      <a:endParaRPr sz="1000" b="1" u="none" strike="noStrike" cap="none" dirty="0">
                        <a:solidFill>
                          <a:schemeClr val="bg1"/>
                        </a:solidFill>
                        <a:latin typeface="メイリオ" panose="020B0604030504040204" pitchFamily="50" charset="-128"/>
                        <a:ea typeface="メイリオ" panose="020B0604030504040204" pitchFamily="50" charset="-128"/>
                      </a:endParaRPr>
                    </a:p>
                  </a:txBody>
                  <a:tcPr marL="36000"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altLang="ja-JP" sz="1000" b="1" u="none" strike="noStrike" cap="none" dirty="0">
                          <a:solidFill>
                            <a:srgbClr val="000000"/>
                          </a:solidFill>
                          <a:latin typeface="メイリオ" panose="020B0604030504040204" pitchFamily="50" charset="-128"/>
                          <a:ea typeface="メイリオ" panose="020B0604030504040204" pitchFamily="50" charset="-128"/>
                          <a:sym typeface="Meiryo"/>
                        </a:rPr>
                        <a:t>40</a:t>
                      </a:r>
                      <a:r>
                        <a:rPr lang="ja-JP" sz="1000" b="1" u="none" strike="noStrike" cap="none" dirty="0">
                          <a:solidFill>
                            <a:srgbClr val="000000"/>
                          </a:solidFill>
                          <a:latin typeface="メイリオ" panose="020B0604030504040204" pitchFamily="50" charset="-128"/>
                          <a:ea typeface="メイリオ" panose="020B0604030504040204" pitchFamily="50" charset="-128"/>
                          <a:sym typeface="Meiryo"/>
                        </a:rPr>
                        <a:t>0,000円</a:t>
                      </a:r>
                      <a:endParaRPr lang="en-US" altLang="ja-JP" sz="1000" b="1" u="none" strike="noStrike" cap="none" dirty="0">
                        <a:solidFill>
                          <a:srgbClr val="000000"/>
                        </a:solidFill>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1050"/>
                        <a:buFont typeface="Arial"/>
                        <a:buNone/>
                      </a:pPr>
                      <a:r>
                        <a:rPr lang="en-US" altLang="ja-JP" sz="1000" b="1"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a:t>
                      </a:r>
                      <a:r>
                        <a:rPr lang="fr-FR" altLang="ja-JP" sz="1000" b="1" u="none" strike="noStrike" cap="none" dirty="0">
                          <a:solidFill>
                            <a:srgbClr val="000000"/>
                          </a:solidFill>
                          <a:latin typeface="メイリオ" panose="020B0604030504040204" pitchFamily="50" charset="-128"/>
                          <a:ea typeface="メイリオ" panose="020B0604030504040204" pitchFamily="50" charset="-128"/>
                          <a:sym typeface="Meiryo"/>
                        </a:rPr>
                        <a:t>50,000</a:t>
                      </a:r>
                      <a:r>
                        <a:rPr lang="ja-JP" altLang="fr-FR" sz="1000" b="1" u="none" strike="noStrike" cap="none" dirty="0">
                          <a:solidFill>
                            <a:srgbClr val="000000"/>
                          </a:solidFill>
                          <a:latin typeface="メイリオ" panose="020B0604030504040204" pitchFamily="50" charset="-128"/>
                          <a:ea typeface="メイリオ" panose="020B0604030504040204" pitchFamily="50" charset="-128"/>
                          <a:sym typeface="Meiryo"/>
                        </a:rPr>
                        <a:t>円分までで商品を</a:t>
                      </a:r>
                      <a:r>
                        <a:rPr lang="ja-JP" altLang="en-US" sz="1000" b="1" u="none" strike="noStrike" cap="none" dirty="0">
                          <a:solidFill>
                            <a:srgbClr val="000000"/>
                          </a:solidFill>
                          <a:latin typeface="メイリオ" panose="020B0604030504040204" pitchFamily="50" charset="-128"/>
                          <a:ea typeface="メイリオ" panose="020B0604030504040204" pitchFamily="50" charset="-128"/>
                          <a:sym typeface="Meiryo"/>
                        </a:rPr>
                        <a:t>ご用意</a:t>
                      </a:r>
                      <a:r>
                        <a:rPr lang="ja-JP" altLang="fr-FR" sz="1000" b="1" u="none" strike="noStrike" cap="none" dirty="0">
                          <a:solidFill>
                            <a:srgbClr val="000000"/>
                          </a:solidFill>
                          <a:latin typeface="メイリオ" panose="020B0604030504040204" pitchFamily="50" charset="-128"/>
                          <a:ea typeface="メイリオ" panose="020B0604030504040204" pitchFamily="50" charset="-128"/>
                          <a:sym typeface="Meiryo"/>
                        </a:rPr>
                        <a:t>いたします。</a:t>
                      </a:r>
                      <a:endParaRPr sz="1000" b="1"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a:txBody>
                  <a:tcPr marL="108000" marR="9525" marT="9525" marB="0" anchor="ctr"/>
                </a:tc>
                <a:extLst>
                  <a:ext uri="{0D108BD9-81ED-4DB2-BD59-A6C34878D82A}">
                    <a16:rowId xmlns:a16="http://schemas.microsoft.com/office/drawing/2014/main" val="10001"/>
                  </a:ext>
                </a:extLst>
              </a:tr>
              <a:tr h="432243">
                <a:tc>
                  <a:txBody>
                    <a:bodyPr/>
                    <a:lstStyle/>
                    <a:p>
                      <a:pPr marL="0" marR="0" lvl="0" indent="0" algn="ctr" rtl="0">
                        <a:lnSpc>
                          <a:spcPct val="100000"/>
                        </a:lnSpc>
                        <a:spcBef>
                          <a:spcPts val="0"/>
                        </a:spcBef>
                        <a:spcAft>
                          <a:spcPts val="0"/>
                        </a:spcAft>
                        <a:buClr>
                          <a:srgbClr val="000000"/>
                        </a:buClr>
                        <a:buSzPts val="1050"/>
                        <a:buFont typeface="Arial"/>
                        <a:buNone/>
                      </a:pPr>
                      <a:r>
                        <a:rPr lang="ja-JP" altLang="en-US"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想定</a:t>
                      </a:r>
                      <a:r>
                        <a:rPr lang="en-US" altLang="ja-JP"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RT</a:t>
                      </a:r>
                      <a:r>
                        <a:rPr lang="ja-JP" altLang="en-US"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数</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FR" sz="1000" b="1" u="none" strike="noStrike" cap="none" dirty="0">
                          <a:latin typeface="メイリオ" panose="020B0604030504040204" pitchFamily="50" charset="-128"/>
                          <a:ea typeface="メイリオ" panose="020B0604030504040204" pitchFamily="50" charset="-128"/>
                        </a:rPr>
                        <a:t>5,000</a:t>
                      </a:r>
                      <a:r>
                        <a:rPr lang="ja-JP" altLang="fr-FR" sz="1000" b="1" u="none" strike="noStrike" cap="none" dirty="0">
                          <a:latin typeface="メイリオ" panose="020B0604030504040204" pitchFamily="50" charset="-128"/>
                          <a:ea typeface="メイリオ" panose="020B0604030504040204" pitchFamily="50" charset="-128"/>
                        </a:rPr>
                        <a:t>～</a:t>
                      </a:r>
                      <a:r>
                        <a:rPr lang="fr-FR" altLang="ja-JP" sz="1000" b="1" u="none" strike="noStrike" cap="none" dirty="0">
                          <a:latin typeface="メイリオ" panose="020B0604030504040204" pitchFamily="50" charset="-128"/>
                          <a:ea typeface="メイリオ" panose="020B0604030504040204" pitchFamily="50" charset="-128"/>
                        </a:rPr>
                        <a:t>10,000</a:t>
                      </a:r>
                      <a:endParaRPr sz="1000" b="1" u="none" strike="noStrike" cap="none" dirty="0">
                        <a:latin typeface="メイリオ" panose="020B0604030504040204" pitchFamily="50" charset="-128"/>
                        <a:ea typeface="メイリオ" panose="020B0604030504040204" pitchFamily="50" charset="-128"/>
                      </a:endParaRPr>
                    </a:p>
                  </a:txBody>
                  <a:tcPr marL="108000" marR="9525" marT="9525" marB="0" anchor="ctr"/>
                </a:tc>
                <a:extLst>
                  <a:ext uri="{0D108BD9-81ED-4DB2-BD59-A6C34878D82A}">
                    <a16:rowId xmlns:a16="http://schemas.microsoft.com/office/drawing/2014/main" val="10002"/>
                  </a:ext>
                </a:extLst>
              </a:tr>
              <a:tr h="432243">
                <a:tc>
                  <a:txBody>
                    <a:bodyPr/>
                    <a:lstStyle/>
                    <a:p>
                      <a:pPr marL="0" marR="0" lvl="0" indent="0" algn="ctr" rtl="0">
                        <a:lnSpc>
                          <a:spcPct val="100000"/>
                        </a:lnSpc>
                        <a:spcBef>
                          <a:spcPts val="0"/>
                        </a:spcBef>
                        <a:spcAft>
                          <a:spcPts val="0"/>
                        </a:spcAft>
                        <a:buClr>
                          <a:srgbClr val="000000"/>
                        </a:buClr>
                        <a:buSzPts val="1050"/>
                        <a:buFont typeface="Arial"/>
                        <a:buNone/>
                      </a:pPr>
                      <a:r>
                        <a:rPr lang="ja-JP" altLang="fr-F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想定</a:t>
                      </a:r>
                      <a:r>
                        <a:rPr lang="fr-FR" altLang="ja-JP"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imp</a:t>
                      </a:r>
                      <a:r>
                        <a:rPr lang="ja-JP" altLang="fr-F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数</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FR" sz="1000" b="1" u="none" strike="noStrike" cap="none" dirty="0">
                          <a:latin typeface="メイリオ" panose="020B0604030504040204" pitchFamily="50" charset="-128"/>
                          <a:ea typeface="メイリオ" panose="020B0604030504040204" pitchFamily="50" charset="-128"/>
                        </a:rPr>
                        <a:t>80,000~200,000</a:t>
                      </a:r>
                      <a:endParaRPr sz="1000" b="1" u="none" strike="noStrike" cap="none" dirty="0">
                        <a:latin typeface="メイリオ" panose="020B0604030504040204" pitchFamily="50" charset="-128"/>
                        <a:ea typeface="メイリオ" panose="020B0604030504040204" pitchFamily="50" charset="-128"/>
                      </a:endParaRPr>
                    </a:p>
                  </a:txBody>
                  <a:tcPr marL="108000" marR="9525" marT="9525" marB="0" anchor="ctr"/>
                </a:tc>
                <a:extLst>
                  <a:ext uri="{0D108BD9-81ED-4DB2-BD59-A6C34878D82A}">
                    <a16:rowId xmlns:a16="http://schemas.microsoft.com/office/drawing/2014/main" val="2995685350"/>
                  </a:ext>
                </a:extLst>
              </a:tr>
              <a:tr h="407325">
                <a:tc>
                  <a:txBody>
                    <a:bodyPr/>
                    <a:lstStyle/>
                    <a:p>
                      <a:pPr marL="0" marR="0" lvl="0" indent="0" algn="ctr" rtl="0">
                        <a:lnSpc>
                          <a:spcPct val="100000"/>
                        </a:lnSpc>
                        <a:spcBef>
                          <a:spcPts val="0"/>
                        </a:spcBef>
                        <a:spcAft>
                          <a:spcPts val="0"/>
                        </a:spcAft>
                        <a:buClr>
                          <a:srgbClr val="000000"/>
                        </a:buClr>
                        <a:buSzPts val="1050"/>
                        <a:buFont typeface="Arial"/>
                        <a:buNone/>
                      </a:pPr>
                      <a:r>
                        <a:rPr lang="ja-JP" altLang="en-US" sz="1000" b="1" u="none" strike="noStrike" cap="none" dirty="0">
                          <a:solidFill>
                            <a:schemeClr val="bg1"/>
                          </a:solidFill>
                          <a:latin typeface="メイリオ" panose="020B0604030504040204" pitchFamily="50" charset="-128"/>
                          <a:ea typeface="メイリオ" panose="020B0604030504040204" pitchFamily="50" charset="-128"/>
                          <a:sym typeface="Meiryo"/>
                        </a:rPr>
                        <a:t>キャンペーン</a:t>
                      </a:r>
                      <a:r>
                        <a:rPr lang="ja-JP" sz="1000" b="1" u="none" strike="noStrike" cap="none" dirty="0">
                          <a:solidFill>
                            <a:schemeClr val="bg1"/>
                          </a:solidFill>
                          <a:latin typeface="メイリオ" panose="020B0604030504040204" pitchFamily="50" charset="-128"/>
                          <a:ea typeface="メイリオ" panose="020B0604030504040204" pitchFamily="50" charset="-128"/>
                          <a:sym typeface="Meiryo"/>
                        </a:rPr>
                        <a:t>期間</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altLang="en-US" sz="1000" b="1"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投稿から締め切りまで１週間</a:t>
                      </a:r>
                      <a:endParaRPr sz="1000" b="1"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a:txBody>
                  <a:tcPr marL="108000" marR="9525" marT="9525" marB="0" anchor="ctr"/>
                </a:tc>
                <a:extLst>
                  <a:ext uri="{0D108BD9-81ED-4DB2-BD59-A6C34878D82A}">
                    <a16:rowId xmlns:a16="http://schemas.microsoft.com/office/drawing/2014/main" val="10003"/>
                  </a:ext>
                </a:extLst>
              </a:tr>
              <a:tr h="983818">
                <a:tc>
                  <a:txBody>
                    <a:bodyPr/>
                    <a:lstStyle/>
                    <a:p>
                      <a:pPr marL="0" marR="0" lvl="0" indent="0" algn="ctr" rtl="0">
                        <a:lnSpc>
                          <a:spcPct val="100000"/>
                        </a:lnSpc>
                        <a:spcBef>
                          <a:spcPts val="0"/>
                        </a:spcBef>
                        <a:spcAft>
                          <a:spcPts val="0"/>
                        </a:spcAft>
                        <a:buClr>
                          <a:srgbClr val="000000"/>
                        </a:buClr>
                        <a:buSzPts val="1050"/>
                        <a:buFont typeface="Arial"/>
                        <a:buNone/>
                      </a:pPr>
                      <a:r>
                        <a:rPr lang="ja-JP" altLang="en-US"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実施内容</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altLang="en-US" sz="1000" u="none" strike="noStrike" cap="none" dirty="0">
                          <a:latin typeface="メイリオ" panose="020B0604030504040204" pitchFamily="50" charset="-128"/>
                          <a:ea typeface="メイリオ" panose="020B0604030504040204" pitchFamily="50" charset="-128"/>
                        </a:rPr>
                        <a:t>・メイン投稿１回</a:t>
                      </a:r>
                      <a:r>
                        <a:rPr lang="ja-JP" altLang="fr-FR" sz="1000" u="none" strike="noStrike" cap="none" dirty="0">
                          <a:latin typeface="メイリオ" panose="020B0604030504040204" pitchFamily="50" charset="-128"/>
                          <a:ea typeface="メイリオ" panose="020B0604030504040204" pitchFamily="50" charset="-128"/>
                        </a:rPr>
                        <a:t>、貴社投稿の</a:t>
                      </a:r>
                      <a:r>
                        <a:rPr lang="fr-FR" altLang="ja-JP" sz="1000" u="none" strike="noStrike" cap="none" dirty="0">
                          <a:latin typeface="メイリオ" panose="020B0604030504040204" pitchFamily="50" charset="-128"/>
                          <a:ea typeface="メイリオ" panose="020B0604030504040204" pitchFamily="50" charset="-128"/>
                        </a:rPr>
                        <a:t>RT2</a:t>
                      </a:r>
                      <a:r>
                        <a:rPr lang="ja-JP" altLang="fr-FR" sz="1000" u="none" strike="noStrike" cap="none" dirty="0">
                          <a:latin typeface="メイリオ" panose="020B0604030504040204" pitchFamily="50" charset="-128"/>
                          <a:ea typeface="メイリオ" panose="020B0604030504040204" pitchFamily="50" charset="-128"/>
                        </a:rPr>
                        <a:t>回想定</a:t>
                      </a:r>
                      <a:endParaRPr lang="fr-FR" altLang="ja-JP" sz="1000" u="none" strike="noStrike" cap="none" dirty="0">
                        <a:latin typeface="メイリオ" panose="020B0604030504040204" pitchFamily="50" charset="-128"/>
                        <a:ea typeface="メイリオ" panose="020B0604030504040204" pitchFamily="50" charset="-128"/>
                      </a:endParaRPr>
                    </a:p>
                    <a:p>
                      <a:pPr marL="0" marR="0" lvl="0" indent="0" algn="l" rtl="0">
                        <a:lnSpc>
                          <a:spcPct val="100000"/>
                        </a:lnSpc>
                        <a:spcBef>
                          <a:spcPts val="0"/>
                        </a:spcBef>
                        <a:spcAft>
                          <a:spcPts val="0"/>
                        </a:spcAft>
                        <a:buClr>
                          <a:srgbClr val="000000"/>
                        </a:buClr>
                        <a:buSzPts val="1050"/>
                        <a:buFont typeface="Arial"/>
                        <a:buNone/>
                      </a:pPr>
                      <a:r>
                        <a:rPr lang="ja-JP" altLang="fr-FR" sz="1000" u="none" strike="noStrike" cap="none" dirty="0">
                          <a:latin typeface="メイリオ" panose="020B0604030504040204" pitchFamily="50" charset="-128"/>
                          <a:ea typeface="メイリオ" panose="020B0604030504040204" pitchFamily="50" charset="-128"/>
                        </a:rPr>
                        <a:t>（画像は色違いで</a:t>
                      </a:r>
                      <a:r>
                        <a:rPr lang="fr-FR" altLang="ja-JP" sz="1000" u="none" strike="noStrike" cap="none" dirty="0">
                          <a:latin typeface="メイリオ" panose="020B0604030504040204" pitchFamily="50" charset="-128"/>
                          <a:ea typeface="メイリオ" panose="020B0604030504040204" pitchFamily="50" charset="-128"/>
                        </a:rPr>
                        <a:t>3</a:t>
                      </a:r>
                      <a:r>
                        <a:rPr lang="ja-JP" altLang="fr-FR" sz="1000" u="none" strike="noStrike" cap="none" dirty="0">
                          <a:latin typeface="メイリオ" panose="020B0604030504040204" pitchFamily="50" charset="-128"/>
                          <a:ea typeface="メイリオ" panose="020B0604030504040204" pitchFamily="50" charset="-128"/>
                        </a:rPr>
                        <a:t>点）</a:t>
                      </a:r>
                      <a:br>
                        <a:rPr lang="en-US" altLang="ja-JP" sz="1000" u="none" strike="noStrike" cap="none" dirty="0">
                          <a:latin typeface="メイリオ" panose="020B0604030504040204" pitchFamily="50" charset="-128"/>
                          <a:ea typeface="メイリオ" panose="020B0604030504040204" pitchFamily="50" charset="-128"/>
                        </a:rPr>
                      </a:br>
                      <a:r>
                        <a:rPr lang="ja-JP" altLang="en-US" sz="1000" u="none" strike="noStrike" cap="none" dirty="0">
                          <a:latin typeface="メイリオ" panose="020B0604030504040204" pitchFamily="50" charset="-128"/>
                          <a:ea typeface="メイリオ" panose="020B0604030504040204" pitchFamily="50" charset="-128"/>
                        </a:rPr>
                        <a:t>・応募要項など詳細ツリー投稿</a:t>
                      </a:r>
                      <a:br>
                        <a:rPr lang="en-US" altLang="ja-JP" sz="1000" u="none" strike="noStrike" cap="none" dirty="0">
                          <a:latin typeface="メイリオ" panose="020B0604030504040204" pitchFamily="50" charset="-128"/>
                          <a:ea typeface="メイリオ" panose="020B0604030504040204" pitchFamily="50" charset="-128"/>
                        </a:rPr>
                      </a:br>
                      <a:r>
                        <a:rPr lang="ja-JP" altLang="en-US" sz="1000" u="none" strike="noStrike" cap="none" dirty="0">
                          <a:latin typeface="メイリオ" panose="020B0604030504040204" pitchFamily="50" charset="-128"/>
                          <a:ea typeface="メイリオ" panose="020B0604030504040204" pitchFamily="50" charset="-128"/>
                        </a:rPr>
                        <a:t>・当選者抽選</a:t>
                      </a:r>
                      <a:endParaRPr lang="en-US" altLang="ja-JP" sz="1000" u="none" strike="noStrike" cap="none" dirty="0">
                        <a:latin typeface="メイリオ" panose="020B0604030504040204" pitchFamily="50" charset="-128"/>
                        <a:ea typeface="メイリオ" panose="020B0604030504040204" pitchFamily="50" charset="-128"/>
                      </a:endParaRPr>
                    </a:p>
                    <a:p>
                      <a:pPr marL="0" marR="0" lvl="0" indent="0" algn="l" rtl="0">
                        <a:lnSpc>
                          <a:spcPct val="100000"/>
                        </a:lnSpc>
                        <a:spcBef>
                          <a:spcPts val="0"/>
                        </a:spcBef>
                        <a:spcAft>
                          <a:spcPts val="0"/>
                        </a:spcAft>
                        <a:buClr>
                          <a:srgbClr val="000000"/>
                        </a:buClr>
                        <a:buSzPts val="1050"/>
                        <a:buFont typeface="Arial"/>
                        <a:buNone/>
                      </a:pPr>
                      <a:r>
                        <a:rPr lang="en-US" altLang="ja-JP" sz="1000" u="none" strike="noStrike" cap="none" dirty="0">
                          <a:latin typeface="メイリオ" panose="020B0604030504040204" pitchFamily="50" charset="-128"/>
                          <a:ea typeface="メイリオ" panose="020B0604030504040204" pitchFamily="50" charset="-128"/>
                        </a:rPr>
                        <a:t>※</a:t>
                      </a:r>
                      <a:r>
                        <a:rPr lang="ja-JP" altLang="en-US" sz="1000" u="none" strike="noStrike" cap="none" dirty="0">
                          <a:latin typeface="メイリオ" panose="020B0604030504040204" pitchFamily="50" charset="-128"/>
                          <a:ea typeface="メイリオ" panose="020B0604030504040204" pitchFamily="50" charset="-128"/>
                        </a:rPr>
                        <a:t>当選者１０人想定</a:t>
                      </a:r>
                      <a:endParaRPr sz="1000" u="none" strike="noStrike" cap="none" dirty="0">
                        <a:latin typeface="メイリオ" panose="020B0604030504040204" pitchFamily="50" charset="-128"/>
                        <a:ea typeface="メイリオ" panose="020B0604030504040204" pitchFamily="50" charset="-128"/>
                      </a:endParaRPr>
                    </a:p>
                  </a:txBody>
                  <a:tcPr marL="108000" marR="9525" marT="9525" marB="0" anchor="ctr"/>
                </a:tc>
                <a:extLst>
                  <a:ext uri="{0D108BD9-81ED-4DB2-BD59-A6C34878D82A}">
                    <a16:rowId xmlns:a16="http://schemas.microsoft.com/office/drawing/2014/main" val="10004"/>
                  </a:ext>
                </a:extLst>
              </a:tr>
              <a:tr h="457200">
                <a:tc>
                  <a:txBody>
                    <a:bodyPr/>
                    <a:lstStyle/>
                    <a:p>
                      <a:pPr marL="0" marR="0" lvl="0" indent="0" algn="ctr" rtl="0">
                        <a:lnSpc>
                          <a:spcPct val="100000"/>
                        </a:lnSpc>
                        <a:spcBef>
                          <a:spcPts val="0"/>
                        </a:spcBef>
                        <a:spcAft>
                          <a:spcPts val="0"/>
                        </a:spcAft>
                        <a:buClr>
                          <a:srgbClr val="000000"/>
                        </a:buClr>
                        <a:buSzPts val="1050"/>
                        <a:buFont typeface="Arial"/>
                        <a:buNone/>
                      </a:pPr>
                      <a:r>
                        <a:rPr lang="ja-JP" altLang="en-US"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スケジュール</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Meiryo"/>
                        <a:buNone/>
                      </a:pPr>
                      <a:r>
                        <a:rPr lang="ja-JP" altLang="en-US" sz="10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投稿日の</a:t>
                      </a:r>
                      <a:r>
                        <a:rPr lang="en-US" altLang="ja-JP" sz="10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20</a:t>
                      </a:r>
                      <a:r>
                        <a:rPr lang="ja-JP" altLang="en-US" sz="10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営業日前までにお申し込み</a:t>
                      </a:r>
                      <a:endParaRPr sz="10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a:txBody>
                  <a:tcPr marL="108000" marR="9525" marT="9525" marB="0" anchor="ctr"/>
                </a:tc>
                <a:extLst>
                  <a:ext uri="{0D108BD9-81ED-4DB2-BD59-A6C34878D82A}">
                    <a16:rowId xmlns:a16="http://schemas.microsoft.com/office/drawing/2014/main" val="10005"/>
                  </a:ext>
                </a:extLst>
              </a:tr>
              <a:tr h="850521">
                <a:tc>
                  <a:txBody>
                    <a:bodyPr/>
                    <a:lstStyle/>
                    <a:p>
                      <a:pPr marL="0" marR="0" lvl="0" indent="0" algn="ctr" rtl="0">
                        <a:lnSpc>
                          <a:spcPct val="100000"/>
                        </a:lnSpc>
                        <a:spcBef>
                          <a:spcPts val="0"/>
                        </a:spcBef>
                        <a:spcAft>
                          <a:spcPts val="0"/>
                        </a:spcAft>
                        <a:buClr>
                          <a:srgbClr val="000000"/>
                        </a:buClr>
                        <a:buSzPts val="1050"/>
                        <a:buFont typeface="Arial"/>
                        <a:buNone/>
                      </a:pPr>
                      <a:r>
                        <a:rPr lang="ja-JP" sz="1000" b="1" u="none" strike="noStrike" cap="none" dirty="0">
                          <a:solidFill>
                            <a:schemeClr val="bg1"/>
                          </a:solidFill>
                          <a:latin typeface="メイリオ" panose="020B0604030504040204" pitchFamily="50" charset="-128"/>
                          <a:ea typeface="メイリオ" panose="020B0604030504040204" pitchFamily="50" charset="-128"/>
                          <a:sym typeface="Meiryo"/>
                        </a:rPr>
                        <a:t>備考</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Meiryo"/>
                        <a:buNone/>
                      </a:pPr>
                      <a:r>
                        <a:rPr lang="en-US" altLang="ja-JP" sz="1000" b="1" u="none" strike="noStrike" cap="none" dirty="0">
                          <a:solidFill>
                            <a:schemeClr val="tx1"/>
                          </a:solidFill>
                          <a:latin typeface="メイリオ" panose="020B0604030504040204" pitchFamily="50" charset="-128"/>
                          <a:ea typeface="メイリオ" panose="020B0604030504040204" pitchFamily="50" charset="-128"/>
                          <a:sym typeface="Meiryo"/>
                        </a:rPr>
                        <a:t>※ </a:t>
                      </a:r>
                      <a:r>
                        <a:rPr lang="ja-JP" altLang="en-US" sz="1000" b="1" u="none" strike="noStrike" cap="none" dirty="0">
                          <a:solidFill>
                            <a:schemeClr val="tx1"/>
                          </a:solidFill>
                          <a:latin typeface="メイリオ" panose="020B0604030504040204" pitchFamily="50" charset="-128"/>
                          <a:ea typeface="メイリオ" panose="020B0604030504040204" pitchFamily="50" charset="-128"/>
                          <a:sym typeface="Meiryo"/>
                        </a:rPr>
                        <a:t>別途発送実費を頂戴いたします。</a:t>
                      </a:r>
                      <a:endParaRPr lang="en-US" altLang="ja-JP" sz="1000" b="1" u="none" strike="noStrike" cap="none" dirty="0">
                        <a:solidFill>
                          <a:schemeClr val="tx1"/>
                        </a:solidFill>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u="none" strike="noStrike" cap="none" dirty="0">
                          <a:solidFill>
                            <a:schemeClr val="tx1"/>
                          </a:solidFill>
                          <a:latin typeface="メイリオ" panose="020B0604030504040204" pitchFamily="50" charset="-128"/>
                          <a:ea typeface="メイリオ" panose="020B0604030504040204" pitchFamily="50" charset="-128"/>
                          <a:sym typeface="Meiryo"/>
                        </a:rPr>
                        <a:t>※</a:t>
                      </a:r>
                      <a:r>
                        <a:rPr lang="ja-JP" altLang="en-US" sz="1000" b="0" u="none" strike="noStrike" cap="none" dirty="0">
                          <a:solidFill>
                            <a:schemeClr val="tx1"/>
                          </a:solidFill>
                          <a:latin typeface="メイリオ" panose="020B0604030504040204" pitchFamily="50" charset="-128"/>
                          <a:ea typeface="メイリオ" panose="020B0604030504040204" pitchFamily="50" charset="-128"/>
                          <a:sym typeface="Meiryo"/>
                        </a:rPr>
                        <a:t> 投稿ご希望日に添えない場合がございます。</a:t>
                      </a:r>
                      <a:endParaRPr lang="en-US" altLang="ja-JP" sz="1000" b="0" u="none" strike="noStrike" cap="none" dirty="0">
                        <a:solidFill>
                          <a:schemeClr val="tx1"/>
                        </a:solidFill>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商品やサービス、内容によってはお受けできない場合がございます。</a:t>
                      </a:r>
                      <a:endPar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Twitter</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投稿内での競合排除はいたしません。</a:t>
                      </a:r>
                      <a:endPar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所定の文字数の範囲内で、希望するハッシュタグを追加することができます。</a:t>
                      </a:r>
                      <a:endPar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Twitter</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社の仕様変更等によりプラン内容に変更が発生する可能性があります。</a:t>
                      </a:r>
                      <a:endParaRPr lang="ja-JP" altLang="fr-FR"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txBody>
                  <a:tcPr marL="108000" marR="9525" marT="36000" marB="0" anchorCtr="1"/>
                </a:tc>
                <a:extLst>
                  <a:ext uri="{0D108BD9-81ED-4DB2-BD59-A6C34878D82A}">
                    <a16:rowId xmlns:a16="http://schemas.microsoft.com/office/drawing/2014/main" val="10007"/>
                  </a:ext>
                </a:extLst>
              </a:tr>
            </a:tbl>
          </a:graphicData>
        </a:graphic>
      </p:graphicFrame>
      <p:sp>
        <p:nvSpPr>
          <p:cNvPr id="5" name="Google Shape;357;p24">
            <a:extLst>
              <a:ext uri="{FF2B5EF4-FFF2-40B4-BE49-F238E27FC236}">
                <a16:creationId xmlns:a16="http://schemas.microsoft.com/office/drawing/2014/main" id="{CEC3F78A-A315-E1AE-9FFE-37C102D09C2E}"/>
              </a:ext>
            </a:extLst>
          </p:cNvPr>
          <p:cNvSpPr txBox="1"/>
          <p:nvPr/>
        </p:nvSpPr>
        <p:spPr>
          <a:xfrm>
            <a:off x="644633" y="574487"/>
            <a:ext cx="863951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ja-JP" altLang="en-US" sz="1600" dirty="0">
                <a:solidFill>
                  <a:schemeClr val="dk1"/>
                </a:solidFill>
                <a:latin typeface="Meiryo"/>
                <a:ea typeface="Meiryo"/>
                <a:cs typeface="Meiryo"/>
                <a:sym typeface="Meiryo"/>
              </a:rPr>
              <a:t>プレゼント用の商品を弊社側でご用意するプランです</a:t>
            </a:r>
            <a:r>
              <a:rPr lang="ja-JP" altLang="en-US" sz="1600" b="0" i="0" u="none" strike="noStrike" cap="none" dirty="0">
                <a:solidFill>
                  <a:schemeClr val="dk1"/>
                </a:solidFill>
                <a:latin typeface="Meiryo"/>
                <a:ea typeface="Meiryo"/>
                <a:cs typeface="Meiryo"/>
                <a:sym typeface="Meiryo"/>
              </a:rPr>
              <a:t>。</a:t>
            </a:r>
            <a:endParaRPr sz="1600" b="0" i="0" u="none" strike="noStrike" cap="none" dirty="0">
              <a:solidFill>
                <a:schemeClr val="dk1"/>
              </a:solidFill>
              <a:latin typeface="Meiryo"/>
              <a:ea typeface="Meiryo"/>
              <a:cs typeface="Meiryo"/>
              <a:sym typeface="Meiryo"/>
            </a:endParaRPr>
          </a:p>
        </p:txBody>
      </p:sp>
      <p:pic>
        <p:nvPicPr>
          <p:cNvPr id="8" name="図 7">
            <a:extLst>
              <a:ext uri="{FF2B5EF4-FFF2-40B4-BE49-F238E27FC236}">
                <a16:creationId xmlns:a16="http://schemas.microsoft.com/office/drawing/2014/main" id="{A7A4A56B-C223-FB71-262E-751F83846A0F}"/>
              </a:ext>
            </a:extLst>
          </p:cNvPr>
          <p:cNvPicPr>
            <a:picLocks noChangeAspect="1"/>
          </p:cNvPicPr>
          <p:nvPr/>
        </p:nvPicPr>
        <p:blipFill>
          <a:blip r:embed="rId3"/>
          <a:stretch>
            <a:fillRect/>
          </a:stretch>
        </p:blipFill>
        <p:spPr>
          <a:xfrm>
            <a:off x="797499" y="914464"/>
            <a:ext cx="3705225" cy="5943536"/>
          </a:xfrm>
          <a:prstGeom prst="rect">
            <a:avLst/>
          </a:prstGeom>
        </p:spPr>
      </p:pic>
    </p:spTree>
    <p:extLst>
      <p:ext uri="{BB962C8B-B14F-4D97-AF65-F5344CB8AC3E}">
        <p14:creationId xmlns:p14="http://schemas.microsoft.com/office/powerpoint/2010/main" val="290235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1" name="Google Shape;531;p33"/>
          <p:cNvSpPr/>
          <p:nvPr/>
        </p:nvSpPr>
        <p:spPr>
          <a:xfrm>
            <a:off x="0" y="0"/>
            <a:ext cx="9906000" cy="451758"/>
          </a:xfrm>
          <a:prstGeom prst="rect">
            <a:avLst/>
          </a:prstGeom>
          <a:solidFill>
            <a:srgbClr val="FF25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4E79"/>
              </a:solidFill>
              <a:latin typeface="Calibri"/>
              <a:ea typeface="Calibri"/>
              <a:cs typeface="Calibri"/>
              <a:sym typeface="Calibri"/>
            </a:endParaRPr>
          </a:p>
        </p:txBody>
      </p:sp>
      <p:sp>
        <p:nvSpPr>
          <p:cNvPr id="532" name="Google Shape;532;p33"/>
          <p:cNvSpPr txBox="1"/>
          <p:nvPr/>
        </p:nvSpPr>
        <p:spPr>
          <a:xfrm>
            <a:off x="190498" y="25779"/>
            <a:ext cx="7631407" cy="404500"/>
          </a:xfrm>
          <a:prstGeom prst="rect">
            <a:avLst/>
          </a:prstGeom>
          <a:noFill/>
          <a:ln>
            <a:noFill/>
          </a:ln>
        </p:spPr>
        <p:txBody>
          <a:bodyPr spcFirstLastPara="1" wrap="square" lIns="0" tIns="108000" rIns="91425" bIns="45700" anchor="ctr" anchorCtr="0">
            <a:spAutoFit/>
          </a:bodyPr>
          <a:lstStyle/>
          <a:p>
            <a:pPr marL="0" marR="0" lvl="0" indent="0" algn="l" rtl="0">
              <a:lnSpc>
                <a:spcPct val="90000"/>
              </a:lnSpc>
              <a:spcBef>
                <a:spcPts val="0"/>
              </a:spcBef>
              <a:spcAft>
                <a:spcPts val="0"/>
              </a:spcAft>
              <a:buClr>
                <a:schemeClr val="lt1"/>
              </a:buClr>
              <a:buSzPts val="1800"/>
              <a:buFont typeface="Meiryo"/>
              <a:buNone/>
            </a:pPr>
            <a:r>
              <a:rPr lang="en-US" altLang="ja-JP" sz="1800" b="1" dirty="0">
                <a:solidFill>
                  <a:schemeClr val="lt1"/>
                </a:solidFill>
                <a:latin typeface="Meiryo"/>
                <a:ea typeface="Meiryo"/>
                <a:cs typeface="Meiryo"/>
                <a:sym typeface="Meiryo"/>
              </a:rPr>
              <a:t>【</a:t>
            </a:r>
            <a:r>
              <a:rPr lang="ja-JP" altLang="en-US" sz="1800" b="1" dirty="0">
                <a:solidFill>
                  <a:schemeClr val="lt1"/>
                </a:solidFill>
                <a:latin typeface="Meiryo"/>
                <a:ea typeface="Meiryo"/>
                <a:cs typeface="Meiryo"/>
                <a:sym typeface="Meiryo"/>
              </a:rPr>
              <a:t>週刊文春</a:t>
            </a:r>
            <a:r>
              <a:rPr lang="en-US" altLang="ja-JP" sz="1800" b="1" dirty="0">
                <a:solidFill>
                  <a:schemeClr val="lt1"/>
                </a:solidFill>
                <a:latin typeface="Meiryo"/>
                <a:ea typeface="Meiryo"/>
                <a:cs typeface="Meiryo"/>
                <a:sym typeface="Meiryo"/>
              </a:rPr>
              <a:t>】Twitter </a:t>
            </a:r>
            <a:r>
              <a:rPr lang="ja-JP" altLang="en-US" sz="1800" b="1" dirty="0">
                <a:solidFill>
                  <a:schemeClr val="lt1"/>
                </a:solidFill>
                <a:latin typeface="Meiryo"/>
                <a:ea typeface="Meiryo"/>
                <a:cs typeface="Meiryo"/>
                <a:sym typeface="Meiryo"/>
              </a:rPr>
              <a:t>フォロー＆</a:t>
            </a:r>
            <a:r>
              <a:rPr lang="en-US" altLang="ja-JP" sz="1800" b="1" dirty="0">
                <a:solidFill>
                  <a:schemeClr val="lt1"/>
                </a:solidFill>
                <a:latin typeface="Meiryo"/>
                <a:ea typeface="Meiryo"/>
                <a:cs typeface="Meiryo"/>
                <a:sym typeface="Meiryo"/>
              </a:rPr>
              <a:t>RT</a:t>
            </a:r>
            <a:r>
              <a:rPr lang="ja-JP" altLang="en-US" sz="1800" b="1" dirty="0">
                <a:solidFill>
                  <a:schemeClr val="lt1"/>
                </a:solidFill>
                <a:latin typeface="Meiryo"/>
                <a:ea typeface="Meiryo"/>
                <a:cs typeface="Meiryo"/>
                <a:sym typeface="Meiryo"/>
              </a:rPr>
              <a:t>プレゼントプラン</a:t>
            </a:r>
            <a:r>
              <a:rPr lang="ja-JP" altLang="fr-FR" sz="1800" b="1" dirty="0">
                <a:solidFill>
                  <a:schemeClr val="lt1"/>
                </a:solidFill>
                <a:latin typeface="Meiryo"/>
                <a:ea typeface="Meiryo"/>
                <a:cs typeface="Meiryo"/>
                <a:sym typeface="Meiryo"/>
              </a:rPr>
              <a:t>進行スケジュール</a:t>
            </a:r>
            <a:endParaRPr lang="ja-JP" altLang="en-US" sz="1400" b="0" i="0" u="none" strike="noStrike" cap="none" dirty="0">
              <a:solidFill>
                <a:srgbClr val="000000"/>
              </a:solidFill>
              <a:latin typeface="Arial"/>
              <a:ea typeface="Arial"/>
              <a:cs typeface="Arial"/>
              <a:sym typeface="Arial"/>
            </a:endParaRPr>
          </a:p>
        </p:txBody>
      </p:sp>
      <p:sp>
        <p:nvSpPr>
          <p:cNvPr id="3" name="Google Shape;353;p24">
            <a:extLst>
              <a:ext uri="{FF2B5EF4-FFF2-40B4-BE49-F238E27FC236}">
                <a16:creationId xmlns:a16="http://schemas.microsoft.com/office/drawing/2014/main" id="{746A448B-AF60-8533-9BE8-3BFB67428D20}"/>
              </a:ext>
            </a:extLst>
          </p:cNvPr>
          <p:cNvSpPr txBox="1">
            <a:spLocks noGrp="1"/>
          </p:cNvSpPr>
          <p:nvPr>
            <p:ph type="sldNum" idx="12"/>
          </p:nvPr>
        </p:nvSpPr>
        <p:spPr>
          <a:xfrm>
            <a:off x="7467600" y="6478695"/>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Meiryo"/>
                <a:ea typeface="Meiryo"/>
                <a:cs typeface="Meiryo"/>
                <a:sym typeface="Meiryo"/>
              </a:rPr>
              <a:t>6</a:t>
            </a:fld>
            <a:endParaRPr>
              <a:latin typeface="Meiryo"/>
              <a:ea typeface="Meiryo"/>
              <a:cs typeface="Meiryo"/>
              <a:sym typeface="Meiryo"/>
            </a:endParaRPr>
          </a:p>
        </p:txBody>
      </p:sp>
      <p:sp>
        <p:nvSpPr>
          <p:cNvPr id="9" name="Google Shape;357;p24">
            <a:extLst>
              <a:ext uri="{FF2B5EF4-FFF2-40B4-BE49-F238E27FC236}">
                <a16:creationId xmlns:a16="http://schemas.microsoft.com/office/drawing/2014/main" id="{294BF418-86B0-E2BD-3DC2-16E52DE67998}"/>
              </a:ext>
            </a:extLst>
          </p:cNvPr>
          <p:cNvSpPr txBox="1"/>
          <p:nvPr/>
        </p:nvSpPr>
        <p:spPr>
          <a:xfrm>
            <a:off x="748349" y="825274"/>
            <a:ext cx="863951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ja-JP" altLang="en-US" sz="1600" b="0" i="0" u="none" strike="noStrike" cap="none" dirty="0">
                <a:solidFill>
                  <a:schemeClr val="dk1"/>
                </a:solidFill>
                <a:latin typeface="Meiryo"/>
                <a:ea typeface="Meiryo"/>
                <a:cs typeface="Meiryo"/>
                <a:sym typeface="Meiryo"/>
              </a:rPr>
              <a:t>募集開始・抽選・当選・発送までの流れ</a:t>
            </a:r>
            <a:endParaRPr sz="1600" b="0" i="0" u="none" strike="noStrike" cap="none" dirty="0">
              <a:solidFill>
                <a:schemeClr val="dk1"/>
              </a:solidFill>
              <a:latin typeface="Meiryo"/>
              <a:ea typeface="Meiryo"/>
              <a:cs typeface="Meiryo"/>
              <a:sym typeface="Meiryo"/>
            </a:endParaRPr>
          </a:p>
        </p:txBody>
      </p:sp>
      <p:graphicFrame>
        <p:nvGraphicFramePr>
          <p:cNvPr id="10" name="図表 9">
            <a:extLst>
              <a:ext uri="{FF2B5EF4-FFF2-40B4-BE49-F238E27FC236}">
                <a16:creationId xmlns:a16="http://schemas.microsoft.com/office/drawing/2014/main" id="{0490B4E4-8B9A-81A4-9603-2D24B8F02049}"/>
              </a:ext>
            </a:extLst>
          </p:cNvPr>
          <p:cNvGraphicFramePr/>
          <p:nvPr>
            <p:extLst>
              <p:ext uri="{D42A27DB-BD31-4B8C-83A1-F6EECF244321}">
                <p14:modId xmlns:p14="http://schemas.microsoft.com/office/powerpoint/2010/main" val="3931232863"/>
              </p:ext>
            </p:extLst>
          </p:nvPr>
        </p:nvGraphicFramePr>
        <p:xfrm>
          <a:off x="496107" y="1303190"/>
          <a:ext cx="9144002" cy="1727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テキスト ボックス 10">
            <a:extLst>
              <a:ext uri="{FF2B5EF4-FFF2-40B4-BE49-F238E27FC236}">
                <a16:creationId xmlns:a16="http://schemas.microsoft.com/office/drawing/2014/main" id="{D53E3B8C-949D-BB70-7FE0-1BA97DB87061}"/>
              </a:ext>
            </a:extLst>
          </p:cNvPr>
          <p:cNvSpPr txBox="1"/>
          <p:nvPr/>
        </p:nvSpPr>
        <p:spPr>
          <a:xfrm>
            <a:off x="577671" y="2990855"/>
            <a:ext cx="1592728" cy="553998"/>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①当選商品・当選人数・募集開始時期・応募条件などを決定の上進めます。</a:t>
            </a:r>
            <a:endParaRPr kumimoji="1" lang="en-US" altLang="ja-JP" sz="10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192D4CA-A5A5-0CFA-6790-FA61D00165A3}"/>
              </a:ext>
            </a:extLst>
          </p:cNvPr>
          <p:cNvSpPr txBox="1"/>
          <p:nvPr/>
        </p:nvSpPr>
        <p:spPr>
          <a:xfrm>
            <a:off x="2292745" y="2995319"/>
            <a:ext cx="1715074" cy="1785104"/>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②応募期間は概ね１週間程度を想定しております。</a:t>
            </a:r>
            <a:endParaRPr kumimoji="1" lang="fr-FR" altLang="ja-JP" sz="1000" dirty="0">
              <a:latin typeface="メイリオ" panose="020B0604030504040204" pitchFamily="50" charset="-128"/>
              <a:ea typeface="メイリオ" panose="020B0604030504040204" pitchFamily="50" charset="-128"/>
            </a:endParaRPr>
          </a:p>
          <a:p>
            <a:r>
              <a:rPr kumimoji="1" lang="ja-JP" altLang="fr-FR" sz="1000" dirty="0">
                <a:latin typeface="メイリオ" panose="020B0604030504040204" pitchFamily="50" charset="-128"/>
                <a:ea typeface="メイリオ" panose="020B0604030504040204" pitchFamily="50" charset="-128"/>
              </a:rPr>
              <a:t>同じキャンペーンについて、</a:t>
            </a:r>
            <a:r>
              <a:rPr kumimoji="1" lang="fr-FR" altLang="ja-JP" sz="1000" dirty="0">
                <a:latin typeface="メイリオ" panose="020B0604030504040204" pitchFamily="50" charset="-128"/>
                <a:ea typeface="メイリオ" panose="020B0604030504040204" pitchFamily="50" charset="-128"/>
              </a:rPr>
              <a:t>3</a:t>
            </a:r>
            <a:r>
              <a:rPr kumimoji="1" lang="ja-JP" altLang="fr-FR" sz="1000" dirty="0">
                <a:latin typeface="メイリオ" panose="020B0604030504040204" pitchFamily="50" charset="-128"/>
                <a:ea typeface="メイリオ" panose="020B0604030504040204" pitchFamily="50" charset="-128"/>
              </a:rPr>
              <a:t>回投稿を行う予定です。</a:t>
            </a:r>
            <a:endParaRPr kumimoji="1" lang="fr-FR" altLang="ja-JP" sz="1000" dirty="0">
              <a:latin typeface="メイリオ" panose="020B0604030504040204" pitchFamily="50" charset="-128"/>
              <a:ea typeface="メイリオ" panose="020B0604030504040204" pitchFamily="50" charset="-128"/>
            </a:endParaRPr>
          </a:p>
          <a:p>
            <a:r>
              <a:rPr kumimoji="1" lang="fr-FR" altLang="ja-JP" sz="1000" dirty="0">
                <a:latin typeface="メイリオ" panose="020B0604030504040204" pitchFamily="50" charset="-128"/>
                <a:ea typeface="メイリオ" panose="020B0604030504040204" pitchFamily="50" charset="-128"/>
              </a:rPr>
              <a:t>1</a:t>
            </a:r>
            <a:r>
              <a:rPr kumimoji="1" lang="ja-JP" altLang="fr-FR" sz="1000" dirty="0">
                <a:latin typeface="メイリオ" panose="020B0604030504040204" pitchFamily="50" charset="-128"/>
                <a:ea typeface="メイリオ" panose="020B0604030504040204" pitchFamily="50" charset="-128"/>
              </a:rPr>
              <a:t>回目貴社アカウントで投稿→弊社アカウントで</a:t>
            </a:r>
            <a:r>
              <a:rPr kumimoji="1" lang="fr-FR" altLang="ja-JP" sz="1000" dirty="0">
                <a:latin typeface="メイリオ" panose="020B0604030504040204" pitchFamily="50" charset="-128"/>
                <a:ea typeface="メイリオ" panose="020B0604030504040204" pitchFamily="50" charset="-128"/>
              </a:rPr>
              <a:t>RT</a:t>
            </a:r>
          </a:p>
          <a:p>
            <a:r>
              <a:rPr kumimoji="1" lang="fr-FR" altLang="ja-JP" sz="1000" dirty="0">
                <a:latin typeface="メイリオ" panose="020B0604030504040204" pitchFamily="50" charset="-128"/>
                <a:ea typeface="メイリオ" panose="020B0604030504040204" pitchFamily="50" charset="-128"/>
              </a:rPr>
              <a:t>2</a:t>
            </a:r>
            <a:r>
              <a:rPr kumimoji="1" lang="ja-JP" altLang="fr-FR" sz="1000" dirty="0">
                <a:latin typeface="メイリオ" panose="020B0604030504040204" pitchFamily="50" charset="-128"/>
                <a:ea typeface="メイリオ" panose="020B0604030504040204" pitchFamily="50" charset="-128"/>
              </a:rPr>
              <a:t>回目弊社アカウントで投稿→貴社アカウントで</a:t>
            </a:r>
            <a:r>
              <a:rPr kumimoji="1" lang="fr-FR" altLang="ja-JP" sz="1000" dirty="0">
                <a:latin typeface="メイリオ" panose="020B0604030504040204" pitchFamily="50" charset="-128"/>
                <a:ea typeface="メイリオ" panose="020B0604030504040204" pitchFamily="50" charset="-128"/>
              </a:rPr>
              <a:t>RT</a:t>
            </a:r>
          </a:p>
          <a:p>
            <a:r>
              <a:rPr kumimoji="1" lang="fr-FR" altLang="ja-JP" sz="1000" dirty="0">
                <a:latin typeface="メイリオ" panose="020B0604030504040204" pitchFamily="50" charset="-128"/>
                <a:ea typeface="メイリオ" panose="020B0604030504040204" pitchFamily="50" charset="-128"/>
              </a:rPr>
              <a:t>3</a:t>
            </a:r>
            <a:r>
              <a:rPr kumimoji="1" lang="ja-JP" altLang="fr-FR" sz="1000" dirty="0">
                <a:latin typeface="メイリオ" panose="020B0604030504040204" pitchFamily="50" charset="-128"/>
                <a:ea typeface="メイリオ" panose="020B0604030504040204" pitchFamily="50" charset="-128"/>
              </a:rPr>
              <a:t>回目貴社アカウントで投稿→弊社アカウントで</a:t>
            </a:r>
            <a:r>
              <a:rPr kumimoji="1" lang="fr-FR" altLang="ja-JP" sz="1000" dirty="0">
                <a:latin typeface="メイリオ" panose="020B0604030504040204" pitchFamily="50" charset="-128"/>
                <a:ea typeface="メイリオ" panose="020B0604030504040204" pitchFamily="50" charset="-128"/>
              </a:rPr>
              <a:t>RT</a:t>
            </a:r>
          </a:p>
          <a:p>
            <a:r>
              <a:rPr kumimoji="1" lang="ja-JP" altLang="fr-FR" sz="1000" dirty="0">
                <a:latin typeface="メイリオ" panose="020B0604030504040204" pitchFamily="50" charset="-128"/>
                <a:ea typeface="メイリオ" panose="020B0604030504040204" pitchFamily="50" charset="-128"/>
              </a:rPr>
              <a:t>を想定しております。</a:t>
            </a:r>
            <a:endParaRPr kumimoji="1" lang="fr-FR" altLang="ja-JP" sz="10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D5EED70-60D8-E877-EC8B-5DC8A745D199}"/>
              </a:ext>
            </a:extLst>
          </p:cNvPr>
          <p:cNvSpPr txBox="1"/>
          <p:nvPr/>
        </p:nvSpPr>
        <p:spPr>
          <a:xfrm>
            <a:off x="4007819" y="2990855"/>
            <a:ext cx="1592728" cy="861774"/>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③抽選は弊社で実施しますが、一定のフォロワー数以上を条件とするなど絞り込みも応相談で対応可能です</a:t>
            </a:r>
          </a:p>
        </p:txBody>
      </p:sp>
      <p:sp>
        <p:nvSpPr>
          <p:cNvPr id="14" name="テキスト ボックス 13">
            <a:extLst>
              <a:ext uri="{FF2B5EF4-FFF2-40B4-BE49-F238E27FC236}">
                <a16:creationId xmlns:a16="http://schemas.microsoft.com/office/drawing/2014/main" id="{2976DDD5-6034-8FB2-E4E1-74EADE357535}"/>
              </a:ext>
            </a:extLst>
          </p:cNvPr>
          <p:cNvSpPr txBox="1"/>
          <p:nvPr/>
        </p:nvSpPr>
        <p:spPr>
          <a:xfrm>
            <a:off x="5763354" y="2979155"/>
            <a:ext cx="1592728" cy="2708434"/>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④当選者には</a:t>
            </a:r>
            <a:r>
              <a:rPr kumimoji="1" lang="en-US" altLang="ja-JP" sz="1000" dirty="0">
                <a:latin typeface="メイリオ" panose="020B0604030504040204" pitchFamily="50" charset="-128"/>
                <a:ea typeface="メイリオ" panose="020B0604030504040204" pitchFamily="50" charset="-128"/>
              </a:rPr>
              <a:t>Twitter</a:t>
            </a:r>
            <a:r>
              <a:rPr kumimoji="1" lang="ja-JP" altLang="en-US" sz="1000" dirty="0">
                <a:latin typeface="メイリオ" panose="020B0604030504040204" pitchFamily="50" charset="-128"/>
                <a:ea typeface="メイリオ" panose="020B0604030504040204" pitchFamily="50" charset="-128"/>
              </a:rPr>
              <a:t>上の</a:t>
            </a:r>
            <a:r>
              <a:rPr kumimoji="1" lang="en-US" altLang="ja-JP" sz="1000" dirty="0">
                <a:latin typeface="メイリオ" panose="020B0604030504040204" pitchFamily="50" charset="-128"/>
                <a:ea typeface="メイリオ" panose="020B0604030504040204" pitchFamily="50" charset="-128"/>
              </a:rPr>
              <a:t>DM</a:t>
            </a:r>
            <a:r>
              <a:rPr kumimoji="1" lang="ja-JP" altLang="en-US" sz="1000" dirty="0">
                <a:latin typeface="メイリオ" panose="020B0604030504040204" pitchFamily="50" charset="-128"/>
                <a:ea typeface="メイリオ" panose="020B0604030504040204" pitchFamily="50" charset="-128"/>
              </a:rPr>
              <a:t>でご連絡します。</a:t>
            </a:r>
            <a:endParaRPr kumimoji="1" lang="fr-FR" altLang="ja-JP" sz="1000" dirty="0">
              <a:latin typeface="メイリオ" panose="020B0604030504040204" pitchFamily="50" charset="-128"/>
              <a:ea typeface="メイリオ" panose="020B0604030504040204" pitchFamily="50" charset="-128"/>
            </a:endParaRPr>
          </a:p>
          <a:p>
            <a:r>
              <a:rPr kumimoji="1" lang="fr-FR" altLang="ja-JP" sz="1000" dirty="0">
                <a:latin typeface="メイリオ" panose="020B0604030504040204" pitchFamily="50" charset="-128"/>
                <a:ea typeface="メイリオ" panose="020B0604030504040204" pitchFamily="50" charset="-128"/>
              </a:rPr>
              <a:t>DM</a:t>
            </a:r>
            <a:r>
              <a:rPr kumimoji="1" lang="ja-JP" altLang="fr-FR" sz="1000" dirty="0">
                <a:latin typeface="メイリオ" panose="020B0604030504040204" pitchFamily="50" charset="-128"/>
                <a:ea typeface="メイリオ" panose="020B0604030504040204" pitchFamily="50" charset="-128"/>
              </a:rPr>
              <a:t>送信用の文言及びお届け用の住所を収集するフォームはご用意いたします。</a:t>
            </a:r>
            <a:endParaRPr kumimoji="1" lang="fr-FR"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その際、個人情報に加えて、</a:t>
            </a:r>
            <a:r>
              <a:rPr kumimoji="1" lang="ja-JP" altLang="en-US" sz="1000" b="1" dirty="0">
                <a:solidFill>
                  <a:srgbClr val="FF0000"/>
                </a:solidFill>
                <a:latin typeface="メイリオ" panose="020B0604030504040204" pitchFamily="50" charset="-128"/>
                <a:ea typeface="メイリオ" panose="020B0604030504040204" pitchFamily="50" charset="-128"/>
              </a:rPr>
              <a:t>商品に関する簡単なアンケートやご意見を募ることも可能です。</a:t>
            </a:r>
          </a:p>
          <a:p>
            <a:endParaRPr kumimoji="1" lang="en-US" altLang="ja-JP" sz="1000" dirty="0">
              <a:latin typeface="メイリオ" panose="020B0604030504040204" pitchFamily="50" charset="-128"/>
              <a:ea typeface="メイリオ" panose="020B0604030504040204" pitchFamily="50" charset="-128"/>
            </a:endParaRPr>
          </a:p>
          <a:p>
            <a:r>
              <a:rPr kumimoji="1" lang="fr-FR" altLang="ja-JP" sz="1000" dirty="0">
                <a:latin typeface="メイリオ" panose="020B0604030504040204" pitchFamily="50" charset="-128"/>
                <a:ea typeface="メイリオ" panose="020B0604030504040204" pitchFamily="50" charset="-128"/>
              </a:rPr>
              <a:t>DM</a:t>
            </a:r>
            <a:r>
              <a:rPr kumimoji="1" lang="ja-JP" altLang="fr-FR" sz="1000" dirty="0">
                <a:latin typeface="メイリオ" panose="020B0604030504040204" pitchFamily="50" charset="-128"/>
                <a:ea typeface="メイリオ" panose="020B0604030504040204" pitchFamily="50" charset="-128"/>
              </a:rPr>
              <a:t>の送信は、</a:t>
            </a:r>
            <a:r>
              <a:rPr kumimoji="1" lang="ja-JP" altLang="en-US" sz="1000" dirty="0">
                <a:latin typeface="メイリオ" panose="020B0604030504040204" pitchFamily="50" charset="-128"/>
                <a:ea typeface="メイリオ" panose="020B0604030504040204" pitchFamily="50" charset="-128"/>
              </a:rPr>
              <a:t>原則貴社からのご連絡となりますが、弊社からの連絡をご希望の場合は、</a:t>
            </a:r>
            <a:r>
              <a:rPr kumimoji="1" lang="en-US" altLang="ja-JP" sz="1000" dirty="0">
                <a:latin typeface="メイリオ" panose="020B0604030504040204" pitchFamily="50" charset="-128"/>
                <a:ea typeface="メイリオ" panose="020B0604030504040204" pitchFamily="50" charset="-128"/>
              </a:rPr>
              <a:t>Twitter</a:t>
            </a:r>
            <a:r>
              <a:rPr kumimoji="1" lang="ja-JP" altLang="en-US" sz="1000" dirty="0">
                <a:latin typeface="メイリオ" panose="020B0604030504040204" pitchFamily="50" charset="-128"/>
                <a:ea typeface="メイリオ" panose="020B0604030504040204" pitchFamily="50" charset="-128"/>
              </a:rPr>
              <a:t>アカウントの</a:t>
            </a:r>
            <a:r>
              <a:rPr kumimoji="1" lang="en-US" altLang="ja-JP" sz="1000" dirty="0">
                <a:latin typeface="メイリオ" panose="020B0604030504040204" pitchFamily="50" charset="-128"/>
                <a:ea typeface="メイリオ" panose="020B0604030504040204" pitchFamily="50" charset="-128"/>
              </a:rPr>
              <a:t>ID</a:t>
            </a:r>
            <a:r>
              <a:rPr kumimoji="1" lang="ja-JP" altLang="en-US" sz="1000" dirty="0">
                <a:latin typeface="メイリオ" panose="020B0604030504040204" pitchFamily="50" charset="-128"/>
                <a:ea typeface="メイリオ" panose="020B0604030504040204" pitchFamily="50" charset="-128"/>
              </a:rPr>
              <a:t>・パスワードをご教示ください。</a:t>
            </a:r>
            <a:endParaRPr kumimoji="1" lang="en-US" altLang="ja-JP" sz="10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3C11079-8048-2B98-1B5D-874F9581D201}"/>
              </a:ext>
            </a:extLst>
          </p:cNvPr>
          <p:cNvSpPr txBox="1"/>
          <p:nvPr/>
        </p:nvSpPr>
        <p:spPr>
          <a:xfrm>
            <a:off x="7600773" y="2990855"/>
            <a:ext cx="1510843" cy="1785104"/>
          </a:xfrm>
          <a:prstGeom prst="rect">
            <a:avLst/>
          </a:prstGeom>
          <a:noFill/>
        </p:spPr>
        <p:txBody>
          <a:bodyPr wrap="square" rtlCol="0">
            <a:spAutoFit/>
          </a:bodyPr>
          <a:lstStyle/>
          <a:p>
            <a:r>
              <a:rPr kumimoji="1" lang="ja-JP" altLang="en-US" sz="1000" dirty="0">
                <a:solidFill>
                  <a:schemeClr val="tx1"/>
                </a:solidFill>
                <a:latin typeface="メイリオ" panose="020B0604030504040204" pitchFamily="50" charset="-128"/>
                <a:ea typeface="メイリオ" panose="020B0604030504040204" pitchFamily="50" charset="-128"/>
              </a:rPr>
              <a:t>⑤</a:t>
            </a:r>
            <a:r>
              <a:rPr kumimoji="1" lang="ja-JP" altLang="fr-FR" sz="1000" dirty="0">
                <a:solidFill>
                  <a:schemeClr val="tx1"/>
                </a:solidFill>
                <a:latin typeface="メイリオ" panose="020B0604030504040204" pitchFamily="50" charset="-128"/>
                <a:ea typeface="メイリオ" panose="020B0604030504040204" pitchFamily="50" charset="-128"/>
              </a:rPr>
              <a:t>貴社商品をプレゼントする場合、</a:t>
            </a:r>
            <a:r>
              <a:rPr kumimoji="1" lang="ja-JP" altLang="en-US" sz="1000" dirty="0">
                <a:solidFill>
                  <a:schemeClr val="tx1"/>
                </a:solidFill>
                <a:latin typeface="メイリオ" panose="020B0604030504040204" pitchFamily="50" charset="-128"/>
                <a:ea typeface="メイリオ" panose="020B0604030504040204" pitchFamily="50" charset="-128"/>
              </a:rPr>
              <a:t>原則貴社からの発送となります。</a:t>
            </a:r>
            <a:endParaRPr kumimoji="1" lang="en-US" altLang="ja-JP" sz="1000" dirty="0">
              <a:solidFill>
                <a:schemeClr val="tx1"/>
              </a:solidFill>
              <a:latin typeface="メイリオ" panose="020B0604030504040204" pitchFamily="50" charset="-128"/>
              <a:ea typeface="メイリオ" panose="020B0604030504040204" pitchFamily="50" charset="-128"/>
            </a:endParaRPr>
          </a:p>
          <a:p>
            <a:endParaRPr kumimoji="1" lang="en-US" altLang="ja-JP" sz="1000" dirty="0">
              <a:solidFill>
                <a:schemeClr val="tx1"/>
              </a:solidFill>
              <a:latin typeface="メイリオ" panose="020B0604030504040204" pitchFamily="50" charset="-128"/>
              <a:ea typeface="メイリオ" panose="020B0604030504040204" pitchFamily="50" charset="-128"/>
            </a:endParaRPr>
          </a:p>
          <a:p>
            <a:r>
              <a:rPr kumimoji="1" lang="ja-JP" altLang="en-US" sz="1000" dirty="0">
                <a:solidFill>
                  <a:schemeClr val="tx1"/>
                </a:solidFill>
                <a:latin typeface="メイリオ" panose="020B0604030504040204" pitchFamily="50" charset="-128"/>
                <a:ea typeface="メイリオ" panose="020B0604030504040204" pitchFamily="50" charset="-128"/>
              </a:rPr>
              <a:t>弊社商品の場合は、弊社から発送いたします。</a:t>
            </a:r>
            <a:endParaRPr kumimoji="1" lang="fr-FR" altLang="ja-JP" sz="1000" dirty="0">
              <a:solidFill>
                <a:schemeClr val="tx1"/>
              </a:solidFill>
              <a:latin typeface="メイリオ" panose="020B0604030504040204" pitchFamily="50" charset="-128"/>
              <a:ea typeface="メイリオ" panose="020B0604030504040204" pitchFamily="50" charset="-128"/>
            </a:endParaRPr>
          </a:p>
          <a:p>
            <a:endParaRPr kumimoji="1" lang="fr-FR" altLang="ja-JP" sz="1000" dirty="0">
              <a:solidFill>
                <a:schemeClr val="tx1"/>
              </a:solidFill>
              <a:latin typeface="メイリオ" panose="020B0604030504040204" pitchFamily="50" charset="-128"/>
              <a:ea typeface="メイリオ" panose="020B0604030504040204" pitchFamily="50" charset="-128"/>
            </a:endParaRPr>
          </a:p>
          <a:p>
            <a:r>
              <a:rPr kumimoji="1" lang="ja-JP" altLang="fr-FR" sz="1000" dirty="0">
                <a:solidFill>
                  <a:schemeClr val="tx1"/>
                </a:solidFill>
                <a:latin typeface="メイリオ" panose="020B0604030504040204" pitchFamily="50" charset="-128"/>
                <a:ea typeface="メイリオ" panose="020B0604030504040204" pitchFamily="50" charset="-128"/>
              </a:rPr>
              <a:t>実施から約</a:t>
            </a:r>
            <a:r>
              <a:rPr kumimoji="1" lang="fr-FR" altLang="ja-JP" sz="1000" dirty="0">
                <a:solidFill>
                  <a:schemeClr val="tx1"/>
                </a:solidFill>
                <a:latin typeface="メイリオ" panose="020B0604030504040204" pitchFamily="50" charset="-128"/>
                <a:ea typeface="メイリオ" panose="020B0604030504040204" pitchFamily="50" charset="-128"/>
              </a:rPr>
              <a:t>1</a:t>
            </a:r>
            <a:r>
              <a:rPr kumimoji="1" lang="ja-JP" altLang="fr-FR" sz="1000" dirty="0">
                <a:solidFill>
                  <a:schemeClr val="tx1"/>
                </a:solidFill>
                <a:latin typeface="メイリオ" panose="020B0604030504040204" pitchFamily="50" charset="-128"/>
                <a:ea typeface="メイリオ" panose="020B0604030504040204" pitchFamily="50" charset="-128"/>
              </a:rPr>
              <a:t>か月後に</a:t>
            </a:r>
            <a:r>
              <a:rPr kumimoji="1" lang="fr-FR" altLang="ja-JP" sz="1000" dirty="0">
                <a:solidFill>
                  <a:schemeClr val="tx1"/>
                </a:solidFill>
                <a:latin typeface="メイリオ" panose="020B0604030504040204" pitchFamily="50" charset="-128"/>
                <a:ea typeface="メイリオ" panose="020B0604030504040204" pitchFamily="50" charset="-128"/>
              </a:rPr>
              <a:t>RT</a:t>
            </a:r>
            <a:r>
              <a:rPr kumimoji="1" lang="ja-JP" altLang="fr-FR" sz="1000" dirty="0">
                <a:solidFill>
                  <a:schemeClr val="tx1"/>
                </a:solidFill>
                <a:latin typeface="メイリオ" panose="020B0604030504040204" pitchFamily="50" charset="-128"/>
                <a:ea typeface="メイリオ" panose="020B0604030504040204" pitchFamily="50" charset="-128"/>
              </a:rPr>
              <a:t>数、インプレッション数等をまとめたレポートをご提出します。</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782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1" name="Google Shape;531;p33"/>
          <p:cNvSpPr/>
          <p:nvPr/>
        </p:nvSpPr>
        <p:spPr>
          <a:xfrm>
            <a:off x="0" y="0"/>
            <a:ext cx="9906000" cy="451758"/>
          </a:xfrm>
          <a:prstGeom prst="rect">
            <a:avLst/>
          </a:prstGeom>
          <a:solidFill>
            <a:srgbClr val="FF25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4E79"/>
              </a:solidFill>
              <a:latin typeface="Calibri"/>
              <a:ea typeface="Calibri"/>
              <a:cs typeface="Calibri"/>
              <a:sym typeface="Calibri"/>
            </a:endParaRPr>
          </a:p>
        </p:txBody>
      </p:sp>
      <p:sp>
        <p:nvSpPr>
          <p:cNvPr id="532" name="Google Shape;532;p33"/>
          <p:cNvSpPr txBox="1"/>
          <p:nvPr/>
        </p:nvSpPr>
        <p:spPr>
          <a:xfrm>
            <a:off x="190499" y="25779"/>
            <a:ext cx="6343651" cy="404500"/>
          </a:xfrm>
          <a:prstGeom prst="rect">
            <a:avLst/>
          </a:prstGeom>
          <a:noFill/>
          <a:ln>
            <a:noFill/>
          </a:ln>
        </p:spPr>
        <p:txBody>
          <a:bodyPr spcFirstLastPara="1" wrap="square" lIns="0" tIns="108000" rIns="91425" bIns="45700" anchor="ctr" anchorCtr="0">
            <a:spAutoFit/>
          </a:bodyPr>
          <a:lstStyle/>
          <a:p>
            <a:pPr marL="0" marR="0" lvl="0" indent="0" algn="l" rtl="0">
              <a:lnSpc>
                <a:spcPct val="90000"/>
              </a:lnSpc>
              <a:spcBef>
                <a:spcPts val="0"/>
              </a:spcBef>
              <a:spcAft>
                <a:spcPts val="0"/>
              </a:spcAft>
              <a:buClr>
                <a:schemeClr val="lt1"/>
              </a:buClr>
              <a:buSzPts val="1800"/>
              <a:buFont typeface="Meiryo"/>
              <a:buNone/>
            </a:pPr>
            <a:r>
              <a:rPr lang="en-US" altLang="ja-JP" sz="1800" b="1" dirty="0">
                <a:solidFill>
                  <a:schemeClr val="lt1"/>
                </a:solidFill>
                <a:latin typeface="Meiryo"/>
                <a:ea typeface="Meiryo"/>
                <a:cs typeface="Meiryo"/>
                <a:sym typeface="Meiryo"/>
              </a:rPr>
              <a:t>【</a:t>
            </a:r>
            <a:r>
              <a:rPr lang="ja-JP" altLang="en-US" sz="1800" b="1" dirty="0">
                <a:solidFill>
                  <a:schemeClr val="lt1"/>
                </a:solidFill>
                <a:latin typeface="Meiryo"/>
                <a:ea typeface="Meiryo"/>
                <a:cs typeface="Meiryo"/>
                <a:sym typeface="Meiryo"/>
              </a:rPr>
              <a:t>週刊文春</a:t>
            </a:r>
            <a:r>
              <a:rPr lang="en-US" altLang="ja-JP" sz="1800" b="1" dirty="0">
                <a:solidFill>
                  <a:schemeClr val="lt1"/>
                </a:solidFill>
                <a:latin typeface="Meiryo"/>
                <a:ea typeface="Meiryo"/>
                <a:cs typeface="Meiryo"/>
                <a:sym typeface="Meiryo"/>
              </a:rPr>
              <a:t>】Twitter </a:t>
            </a:r>
            <a:r>
              <a:rPr lang="ja-JP" altLang="fr-FR" sz="1800" b="1" dirty="0">
                <a:solidFill>
                  <a:schemeClr val="lt1"/>
                </a:solidFill>
                <a:latin typeface="Meiryo"/>
                <a:ea typeface="Meiryo"/>
                <a:cs typeface="Meiryo"/>
                <a:sym typeface="Meiryo"/>
              </a:rPr>
              <a:t>インプレッション獲得</a:t>
            </a:r>
            <a:r>
              <a:rPr lang="ja-JP" altLang="en-US" sz="1800" b="1" dirty="0">
                <a:solidFill>
                  <a:schemeClr val="lt1"/>
                </a:solidFill>
                <a:latin typeface="Meiryo"/>
                <a:ea typeface="Meiryo"/>
                <a:cs typeface="Meiryo"/>
                <a:sym typeface="Meiryo"/>
              </a:rPr>
              <a:t>プラン</a:t>
            </a:r>
            <a:endParaRPr lang="ja-JP" altLang="en-US" sz="1400" b="0" i="0" u="none" strike="noStrike" cap="none" dirty="0">
              <a:solidFill>
                <a:srgbClr val="000000"/>
              </a:solidFill>
              <a:latin typeface="Arial"/>
              <a:ea typeface="Arial"/>
              <a:cs typeface="Arial"/>
              <a:sym typeface="Arial"/>
            </a:endParaRPr>
          </a:p>
        </p:txBody>
      </p:sp>
      <p:sp>
        <p:nvSpPr>
          <p:cNvPr id="3" name="Google Shape;353;p24">
            <a:extLst>
              <a:ext uri="{FF2B5EF4-FFF2-40B4-BE49-F238E27FC236}">
                <a16:creationId xmlns:a16="http://schemas.microsoft.com/office/drawing/2014/main" id="{746A448B-AF60-8533-9BE8-3BFB67428D20}"/>
              </a:ext>
            </a:extLst>
          </p:cNvPr>
          <p:cNvSpPr txBox="1">
            <a:spLocks noGrp="1"/>
          </p:cNvSpPr>
          <p:nvPr>
            <p:ph type="sldNum" idx="12"/>
          </p:nvPr>
        </p:nvSpPr>
        <p:spPr>
          <a:xfrm>
            <a:off x="7467600" y="6478695"/>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Meiryo"/>
                <a:ea typeface="Meiryo"/>
                <a:cs typeface="Meiryo"/>
                <a:sym typeface="Meiryo"/>
              </a:rPr>
              <a:t>7</a:t>
            </a:fld>
            <a:endParaRPr>
              <a:latin typeface="Meiryo"/>
              <a:ea typeface="Meiryo"/>
              <a:cs typeface="Meiryo"/>
              <a:sym typeface="Meiryo"/>
            </a:endParaRPr>
          </a:p>
        </p:txBody>
      </p:sp>
      <p:graphicFrame>
        <p:nvGraphicFramePr>
          <p:cNvPr id="4" name="Google Shape;356;p24">
            <a:extLst>
              <a:ext uri="{FF2B5EF4-FFF2-40B4-BE49-F238E27FC236}">
                <a16:creationId xmlns:a16="http://schemas.microsoft.com/office/drawing/2014/main" id="{83D07B56-6CC8-907D-806C-E191B7FA59C7}"/>
              </a:ext>
            </a:extLst>
          </p:cNvPr>
          <p:cNvGraphicFramePr/>
          <p:nvPr>
            <p:extLst>
              <p:ext uri="{D42A27DB-BD31-4B8C-83A1-F6EECF244321}">
                <p14:modId xmlns:p14="http://schemas.microsoft.com/office/powerpoint/2010/main" val="2329425967"/>
              </p:ext>
            </p:extLst>
          </p:nvPr>
        </p:nvGraphicFramePr>
        <p:xfrm>
          <a:off x="5049415" y="1784264"/>
          <a:ext cx="4155500" cy="3943111"/>
        </p:xfrm>
        <a:graphic>
          <a:graphicData uri="http://schemas.openxmlformats.org/drawingml/2006/table">
            <a:tbl>
              <a:tblPr bandRow="1">
                <a:tableStyleId>{5C22544A-7EE6-4342-B048-85BDC9FD1C3A}</a:tableStyleId>
              </a:tblPr>
              <a:tblGrid>
                <a:gridCol w="1378200">
                  <a:extLst>
                    <a:ext uri="{9D8B030D-6E8A-4147-A177-3AD203B41FA5}">
                      <a16:colId xmlns:a16="http://schemas.microsoft.com/office/drawing/2014/main" val="20000"/>
                    </a:ext>
                  </a:extLst>
                </a:gridCol>
                <a:gridCol w="2777300">
                  <a:extLst>
                    <a:ext uri="{9D8B030D-6E8A-4147-A177-3AD203B41FA5}">
                      <a16:colId xmlns:a16="http://schemas.microsoft.com/office/drawing/2014/main" val="20001"/>
                    </a:ext>
                  </a:extLst>
                </a:gridCol>
              </a:tblGrid>
              <a:tr h="407325">
                <a:tc>
                  <a:txBody>
                    <a:bodyPr/>
                    <a:lstStyle/>
                    <a:p>
                      <a:pPr marL="0" marR="0" lvl="0" indent="0" algn="ctr" rtl="0">
                        <a:lnSpc>
                          <a:spcPct val="100000"/>
                        </a:lnSpc>
                        <a:spcBef>
                          <a:spcPts val="0"/>
                        </a:spcBef>
                        <a:spcAft>
                          <a:spcPts val="0"/>
                        </a:spcAft>
                        <a:buClr>
                          <a:srgbClr val="000000"/>
                        </a:buClr>
                        <a:buSzPts val="1050"/>
                        <a:buFont typeface="Arial"/>
                        <a:buNone/>
                      </a:pPr>
                      <a:r>
                        <a:rPr lang="ja-JP" sz="1000" b="1" u="none" strike="noStrike" cap="none" dirty="0">
                          <a:solidFill>
                            <a:schemeClr val="bg1"/>
                          </a:solidFill>
                          <a:latin typeface="メイリオ" panose="020B0604030504040204" pitchFamily="50" charset="-128"/>
                          <a:ea typeface="メイリオ" panose="020B0604030504040204" pitchFamily="50" charset="-128"/>
                          <a:sym typeface="Meiryo"/>
                        </a:rPr>
                        <a:t>メニュー名</a:t>
                      </a:r>
                      <a:endParaRPr sz="1000" b="1" u="none" strike="noStrike" cap="none" dirty="0">
                        <a:solidFill>
                          <a:schemeClr val="bg1"/>
                        </a:solidFill>
                        <a:latin typeface="メイリオ" panose="020B0604030504040204" pitchFamily="50" charset="-128"/>
                        <a:ea typeface="メイリオ" panose="020B0604030504040204" pitchFamily="50" charset="-128"/>
                      </a:endParaRPr>
                    </a:p>
                  </a:txBody>
                  <a:tcPr marL="36000"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altLang="ja-JP" sz="1000" b="1" u="none" strike="noStrike" cap="none" dirty="0">
                          <a:solidFill>
                            <a:srgbClr val="000000"/>
                          </a:solidFill>
                          <a:latin typeface="メイリオ" panose="020B0604030504040204" pitchFamily="50" charset="-128"/>
                          <a:ea typeface="メイリオ" panose="020B0604030504040204" pitchFamily="50" charset="-128"/>
                          <a:sym typeface="Meiryo"/>
                        </a:rPr>
                        <a:t>Twitter </a:t>
                      </a:r>
                      <a:r>
                        <a:rPr lang="ja-JP" altLang="fr-FR" sz="1000" b="1" u="none" strike="noStrike" cap="none">
                          <a:solidFill>
                            <a:srgbClr val="000000"/>
                          </a:solidFill>
                          <a:latin typeface="メイリオ" panose="020B0604030504040204" pitchFamily="50" charset="-128"/>
                          <a:ea typeface="メイリオ" panose="020B0604030504040204" pitchFamily="50" charset="-128"/>
                          <a:sym typeface="Meiryo"/>
                        </a:rPr>
                        <a:t>インプレッション獲得</a:t>
                      </a:r>
                      <a:r>
                        <a:rPr lang="ja-JP" altLang="en-US" sz="1000" b="1" u="none" strike="noStrike" cap="none">
                          <a:solidFill>
                            <a:srgbClr val="000000"/>
                          </a:solidFill>
                          <a:latin typeface="メイリオ" panose="020B0604030504040204" pitchFamily="50" charset="-128"/>
                          <a:ea typeface="メイリオ" panose="020B0604030504040204" pitchFamily="50" charset="-128"/>
                          <a:sym typeface="Meiryo"/>
                        </a:rPr>
                        <a:t>プラン</a:t>
                      </a:r>
                      <a:endParaRPr sz="1000" b="1" u="none" strike="noStrike" cap="none" dirty="0">
                        <a:latin typeface="メイリオ" panose="020B0604030504040204" pitchFamily="50" charset="-128"/>
                        <a:ea typeface="メイリオ" panose="020B0604030504040204" pitchFamily="50" charset="-128"/>
                      </a:endParaRPr>
                    </a:p>
                  </a:txBody>
                  <a:tcPr marL="108000" marR="9525" marT="9525" marB="0" anchor="ctr"/>
                </a:tc>
                <a:extLst>
                  <a:ext uri="{0D108BD9-81ED-4DB2-BD59-A6C34878D82A}">
                    <a16:rowId xmlns:a16="http://schemas.microsoft.com/office/drawing/2014/main" val="10000"/>
                  </a:ext>
                </a:extLst>
              </a:tr>
              <a:tr h="407325">
                <a:tc>
                  <a:txBody>
                    <a:bodyPr/>
                    <a:lstStyle/>
                    <a:p>
                      <a:pPr marL="0" marR="0" lvl="0" indent="0" algn="ctr" rtl="0">
                        <a:lnSpc>
                          <a:spcPct val="100000"/>
                        </a:lnSpc>
                        <a:spcBef>
                          <a:spcPts val="0"/>
                        </a:spcBef>
                        <a:spcAft>
                          <a:spcPts val="0"/>
                        </a:spcAft>
                        <a:buClr>
                          <a:srgbClr val="000000"/>
                        </a:buClr>
                        <a:buSzPts val="1050"/>
                        <a:buFont typeface="Arial"/>
                        <a:buNone/>
                      </a:pPr>
                      <a:r>
                        <a:rPr lang="ja-JP" sz="1000" b="1" u="none" strike="noStrike" cap="none" dirty="0">
                          <a:solidFill>
                            <a:schemeClr val="bg1"/>
                          </a:solidFill>
                          <a:latin typeface="メイリオ" panose="020B0604030504040204" pitchFamily="50" charset="-128"/>
                          <a:ea typeface="メイリオ" panose="020B0604030504040204" pitchFamily="50" charset="-128"/>
                          <a:sym typeface="Meiryo"/>
                        </a:rPr>
                        <a:t>料金</a:t>
                      </a:r>
                      <a:endParaRPr sz="1000" b="1" u="none" strike="noStrike" cap="none" dirty="0">
                        <a:solidFill>
                          <a:schemeClr val="bg1"/>
                        </a:solidFill>
                        <a:latin typeface="メイリオ" panose="020B0604030504040204" pitchFamily="50" charset="-128"/>
                        <a:ea typeface="メイリオ" panose="020B0604030504040204" pitchFamily="50" charset="-128"/>
                      </a:endParaRPr>
                    </a:p>
                  </a:txBody>
                  <a:tcPr marL="36000"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altLang="ja-JP" sz="1000" b="1" u="none" strike="noStrike" cap="none" dirty="0">
                          <a:solidFill>
                            <a:srgbClr val="000000"/>
                          </a:solidFill>
                          <a:latin typeface="メイリオ" panose="020B0604030504040204" pitchFamily="50" charset="-128"/>
                          <a:ea typeface="メイリオ" panose="020B0604030504040204" pitchFamily="50" charset="-128"/>
                          <a:sym typeface="Meiryo"/>
                        </a:rPr>
                        <a:t>20</a:t>
                      </a:r>
                      <a:r>
                        <a:rPr lang="ja-JP" sz="1000" b="1" u="none" strike="noStrike" cap="none" dirty="0">
                          <a:solidFill>
                            <a:srgbClr val="000000"/>
                          </a:solidFill>
                          <a:latin typeface="メイリオ" panose="020B0604030504040204" pitchFamily="50" charset="-128"/>
                          <a:ea typeface="メイリオ" panose="020B0604030504040204" pitchFamily="50" charset="-128"/>
                          <a:sym typeface="Meiryo"/>
                        </a:rPr>
                        <a:t>0,000円</a:t>
                      </a:r>
                      <a:endParaRPr sz="1000" b="1"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a:txBody>
                  <a:tcPr marL="108000" marR="9525" marT="9525" marB="0" anchor="ctr"/>
                </a:tc>
                <a:extLst>
                  <a:ext uri="{0D108BD9-81ED-4DB2-BD59-A6C34878D82A}">
                    <a16:rowId xmlns:a16="http://schemas.microsoft.com/office/drawing/2014/main" val="10001"/>
                  </a:ext>
                </a:extLst>
              </a:tr>
              <a:tr h="432243">
                <a:tc>
                  <a:txBody>
                    <a:bodyPr/>
                    <a:lstStyle/>
                    <a:p>
                      <a:pPr marL="0" marR="0" lvl="0" indent="0" algn="ctr" rtl="0">
                        <a:lnSpc>
                          <a:spcPct val="100000"/>
                        </a:lnSpc>
                        <a:spcBef>
                          <a:spcPts val="0"/>
                        </a:spcBef>
                        <a:spcAft>
                          <a:spcPts val="0"/>
                        </a:spcAft>
                        <a:buClr>
                          <a:srgbClr val="000000"/>
                        </a:buClr>
                        <a:buSzPts val="1050"/>
                        <a:buFont typeface="Arial"/>
                        <a:buNone/>
                      </a:pPr>
                      <a:r>
                        <a:rPr lang="ja-JP" altLang="fr-F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想定</a:t>
                      </a:r>
                      <a:r>
                        <a:rPr lang="fr-FR" altLang="ja-JP"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imp</a:t>
                      </a:r>
                      <a:r>
                        <a:rPr lang="ja-JP" altLang="fr-F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数</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FR" sz="1000" b="1" u="none" strike="noStrike" cap="none" dirty="0">
                          <a:latin typeface="メイリオ" panose="020B0604030504040204" pitchFamily="50" charset="-128"/>
                          <a:ea typeface="メイリオ" panose="020B0604030504040204" pitchFamily="50" charset="-128"/>
                        </a:rPr>
                        <a:t>20,000~100,000</a:t>
                      </a:r>
                      <a:endParaRPr sz="1000" b="1" u="none" strike="noStrike" cap="none" dirty="0">
                        <a:latin typeface="メイリオ" panose="020B0604030504040204" pitchFamily="50" charset="-128"/>
                        <a:ea typeface="メイリオ" panose="020B0604030504040204" pitchFamily="50" charset="-128"/>
                      </a:endParaRPr>
                    </a:p>
                  </a:txBody>
                  <a:tcPr marL="108000" marR="9525" marT="9525" marB="0" anchor="ctr"/>
                </a:tc>
                <a:extLst>
                  <a:ext uri="{0D108BD9-81ED-4DB2-BD59-A6C34878D82A}">
                    <a16:rowId xmlns:a16="http://schemas.microsoft.com/office/drawing/2014/main" val="2995685350"/>
                  </a:ext>
                </a:extLst>
              </a:tr>
              <a:tr h="983818">
                <a:tc>
                  <a:txBody>
                    <a:bodyPr/>
                    <a:lstStyle/>
                    <a:p>
                      <a:pPr marL="0" marR="0" lvl="0" indent="0" algn="ctr" rtl="0">
                        <a:lnSpc>
                          <a:spcPct val="100000"/>
                        </a:lnSpc>
                        <a:spcBef>
                          <a:spcPts val="0"/>
                        </a:spcBef>
                        <a:spcAft>
                          <a:spcPts val="0"/>
                        </a:spcAft>
                        <a:buClr>
                          <a:srgbClr val="000000"/>
                        </a:buClr>
                        <a:buSzPts val="1050"/>
                        <a:buFont typeface="Arial"/>
                        <a:buNone/>
                      </a:pPr>
                      <a:r>
                        <a:rPr lang="ja-JP" altLang="en-US"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実施内容</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altLang="en-US" sz="1000" u="none" strike="noStrike" cap="none" dirty="0">
                          <a:latin typeface="メイリオ" panose="020B0604030504040204" pitchFamily="50" charset="-128"/>
                          <a:ea typeface="メイリオ" panose="020B0604030504040204" pitchFamily="50" charset="-128"/>
                        </a:rPr>
                        <a:t>・メイン投稿</a:t>
                      </a:r>
                      <a:r>
                        <a:rPr lang="fr-FR" altLang="ja-JP" sz="1000" u="none" strike="noStrike" cap="none" dirty="0">
                          <a:latin typeface="メイリオ" panose="020B0604030504040204" pitchFamily="50" charset="-128"/>
                          <a:ea typeface="メイリオ" panose="020B0604030504040204" pitchFamily="50" charset="-128"/>
                        </a:rPr>
                        <a:t>3</a:t>
                      </a:r>
                      <a:r>
                        <a:rPr lang="ja-JP" altLang="en-US" sz="1000" u="none" strike="noStrike" cap="none" dirty="0">
                          <a:latin typeface="メイリオ" panose="020B0604030504040204" pitchFamily="50" charset="-128"/>
                          <a:ea typeface="メイリオ" panose="020B0604030504040204" pitchFamily="50" charset="-128"/>
                        </a:rPr>
                        <a:t>回</a:t>
                      </a:r>
                      <a:endParaRPr lang="fr-FR" altLang="ja-JP" sz="1000" u="none" strike="noStrike" cap="none" dirty="0">
                        <a:latin typeface="メイリオ" panose="020B0604030504040204" pitchFamily="50" charset="-128"/>
                        <a:ea typeface="メイリオ" panose="020B0604030504040204" pitchFamily="50" charset="-128"/>
                      </a:endParaRPr>
                    </a:p>
                    <a:p>
                      <a:pPr marL="0" marR="0" lvl="0" indent="0" algn="l" rtl="0">
                        <a:lnSpc>
                          <a:spcPct val="100000"/>
                        </a:lnSpc>
                        <a:spcBef>
                          <a:spcPts val="0"/>
                        </a:spcBef>
                        <a:spcAft>
                          <a:spcPts val="0"/>
                        </a:spcAft>
                        <a:buClr>
                          <a:srgbClr val="000000"/>
                        </a:buClr>
                        <a:buSzPts val="1050"/>
                        <a:buFont typeface="Arial"/>
                        <a:buNone/>
                      </a:pPr>
                      <a:r>
                        <a:rPr lang="ja-JP" altLang="fr-FR" sz="1000" u="none" strike="noStrike" cap="none" dirty="0">
                          <a:latin typeface="メイリオ" panose="020B0604030504040204" pitchFamily="50" charset="-128"/>
                          <a:ea typeface="メイリオ" panose="020B0604030504040204" pitchFamily="50" charset="-128"/>
                        </a:rPr>
                        <a:t>（</a:t>
                      </a:r>
                      <a:r>
                        <a:rPr lang="ja-JP" altLang="en-US" sz="1000" u="none" strike="noStrike" cap="none" dirty="0">
                          <a:latin typeface="メイリオ" panose="020B0604030504040204" pitchFamily="50" charset="-128"/>
                          <a:ea typeface="メイリオ" panose="020B0604030504040204" pitchFamily="50" charset="-128"/>
                        </a:rPr>
                        <a:t>サムネイル１点制作</a:t>
                      </a:r>
                      <a:r>
                        <a:rPr lang="ja-JP" altLang="fr-FR" sz="1000" u="none" strike="noStrike" cap="none" dirty="0">
                          <a:latin typeface="メイリオ" panose="020B0604030504040204" pitchFamily="50" charset="-128"/>
                          <a:ea typeface="メイリオ" panose="020B0604030504040204" pitchFamily="50" charset="-128"/>
                        </a:rPr>
                        <a:t>）</a:t>
                      </a:r>
                      <a:endParaRPr lang="en-US" altLang="ja-JP" sz="1000" u="none" strike="noStrike" cap="none" dirty="0">
                        <a:latin typeface="メイリオ" panose="020B0604030504040204" pitchFamily="50" charset="-128"/>
                        <a:ea typeface="メイリオ" panose="020B0604030504040204" pitchFamily="50" charset="-128"/>
                      </a:endParaRPr>
                    </a:p>
                    <a:p>
                      <a:pPr marL="0" marR="0" lvl="0" indent="0" algn="l" rtl="0">
                        <a:lnSpc>
                          <a:spcPct val="100000"/>
                        </a:lnSpc>
                        <a:spcBef>
                          <a:spcPts val="0"/>
                        </a:spcBef>
                        <a:spcAft>
                          <a:spcPts val="0"/>
                        </a:spcAft>
                        <a:buClr>
                          <a:srgbClr val="000000"/>
                        </a:buClr>
                        <a:buSzPts val="1050"/>
                        <a:buFont typeface="Arial"/>
                        <a:buNone/>
                      </a:pPr>
                      <a:r>
                        <a:rPr lang="ja-JP" altLang="en-US" sz="1000" u="none" strike="noStrike" cap="none">
                          <a:latin typeface="メイリオ" panose="020B0604030504040204" pitchFamily="50" charset="-128"/>
                          <a:ea typeface="メイリオ" panose="020B0604030504040204" pitchFamily="50" charset="-128"/>
                        </a:rPr>
                        <a:t>・オンラインタイアップ</a:t>
                      </a:r>
                      <a:r>
                        <a:rPr lang="en-US" altLang="ja-JP" sz="1000" u="none" strike="noStrike" cap="none">
                          <a:latin typeface="メイリオ" panose="020B0604030504040204" pitchFamily="50" charset="-128"/>
                          <a:ea typeface="メイリオ" panose="020B0604030504040204" pitchFamily="50" charset="-128"/>
                        </a:rPr>
                        <a:t>URL</a:t>
                      </a:r>
                      <a:r>
                        <a:rPr lang="ja-JP" altLang="en-US" sz="1000" u="none" strike="noStrike" cap="none" dirty="0">
                          <a:latin typeface="メイリオ" panose="020B0604030504040204" pitchFamily="50" charset="-128"/>
                          <a:ea typeface="メイリオ" panose="020B0604030504040204" pitchFamily="50" charset="-128"/>
                        </a:rPr>
                        <a:t>への誘導</a:t>
                      </a:r>
                      <a:endParaRPr lang="en-US" altLang="ja-JP" sz="1000" u="none" strike="noStrike" cap="none" dirty="0">
                        <a:latin typeface="メイリオ" panose="020B0604030504040204" pitchFamily="50" charset="-128"/>
                        <a:ea typeface="メイリオ" panose="020B0604030504040204" pitchFamily="50" charset="-128"/>
                      </a:endParaRPr>
                    </a:p>
                    <a:p>
                      <a:pPr marL="0" marR="0" lvl="0" indent="0" algn="l" rtl="0">
                        <a:lnSpc>
                          <a:spcPct val="100000"/>
                        </a:lnSpc>
                        <a:spcBef>
                          <a:spcPts val="0"/>
                        </a:spcBef>
                        <a:spcAft>
                          <a:spcPts val="0"/>
                        </a:spcAft>
                        <a:buClr>
                          <a:srgbClr val="000000"/>
                        </a:buClr>
                        <a:buSzPts val="1050"/>
                        <a:buFont typeface="Arial"/>
                        <a:buNone/>
                      </a:pPr>
                      <a:r>
                        <a:rPr lang="en-US" altLang="ja-JP" sz="1000" u="none" strike="noStrike" cap="none" dirty="0">
                          <a:latin typeface="メイリオ" panose="020B0604030504040204" pitchFamily="50" charset="-128"/>
                          <a:ea typeface="メイリオ" panose="020B0604030504040204" pitchFamily="50" charset="-128"/>
                        </a:rPr>
                        <a:t>※</a:t>
                      </a:r>
                      <a:r>
                        <a:rPr lang="ja-JP" altLang="en-US" sz="1000" u="none" strike="noStrike" cap="none" dirty="0">
                          <a:latin typeface="メイリオ" panose="020B0604030504040204" pitchFamily="50" charset="-128"/>
                          <a:ea typeface="メイリオ" panose="020B0604030504040204" pitchFamily="50" charset="-128"/>
                        </a:rPr>
                        <a:t>原則週刊文春電子版もしくは文春オンラインにタイアップ記事を掲載していることが条件となります。</a:t>
                      </a:r>
                      <a:endParaRPr lang="en-US" altLang="ja-JP" sz="1000" u="none" strike="noStrike" cap="none" dirty="0">
                        <a:latin typeface="メイリオ" panose="020B0604030504040204" pitchFamily="50" charset="-128"/>
                        <a:ea typeface="メイリオ" panose="020B0604030504040204" pitchFamily="50" charset="-128"/>
                      </a:endParaRPr>
                    </a:p>
                  </a:txBody>
                  <a:tcPr marL="108000" marR="9525" marT="9525" marB="0" anchor="ctr"/>
                </a:tc>
                <a:extLst>
                  <a:ext uri="{0D108BD9-81ED-4DB2-BD59-A6C34878D82A}">
                    <a16:rowId xmlns:a16="http://schemas.microsoft.com/office/drawing/2014/main" val="10004"/>
                  </a:ext>
                </a:extLst>
              </a:tr>
              <a:tr h="457200">
                <a:tc>
                  <a:txBody>
                    <a:bodyPr/>
                    <a:lstStyle/>
                    <a:p>
                      <a:pPr marL="0" marR="0" lvl="0" indent="0" algn="ctr" rtl="0">
                        <a:lnSpc>
                          <a:spcPct val="100000"/>
                        </a:lnSpc>
                        <a:spcBef>
                          <a:spcPts val="0"/>
                        </a:spcBef>
                        <a:spcAft>
                          <a:spcPts val="0"/>
                        </a:spcAft>
                        <a:buClr>
                          <a:srgbClr val="000000"/>
                        </a:buClr>
                        <a:buSzPts val="1050"/>
                        <a:buFont typeface="Arial"/>
                        <a:buNone/>
                      </a:pPr>
                      <a:r>
                        <a:rPr lang="ja-JP" altLang="en-US"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rPr>
                        <a:t>スケジュール</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Meiryo"/>
                        <a:buNone/>
                      </a:pPr>
                      <a:r>
                        <a:rPr lang="ja-JP" altLang="en-US" sz="10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投稿日の</a:t>
                      </a:r>
                      <a:r>
                        <a:rPr lang="en-US" altLang="ja-JP" sz="10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20</a:t>
                      </a:r>
                      <a:r>
                        <a:rPr lang="ja-JP" altLang="en-US" sz="10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営業日前までにお申し込み</a:t>
                      </a:r>
                      <a:endParaRPr sz="10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a:txBody>
                  <a:tcPr marL="108000" marR="9525" marT="9525" marB="0" anchor="ctr"/>
                </a:tc>
                <a:extLst>
                  <a:ext uri="{0D108BD9-81ED-4DB2-BD59-A6C34878D82A}">
                    <a16:rowId xmlns:a16="http://schemas.microsoft.com/office/drawing/2014/main" val="10005"/>
                  </a:ext>
                </a:extLst>
              </a:tr>
              <a:tr h="850521">
                <a:tc>
                  <a:txBody>
                    <a:bodyPr/>
                    <a:lstStyle/>
                    <a:p>
                      <a:pPr marL="0" marR="0" lvl="0" indent="0" algn="ctr" rtl="0">
                        <a:lnSpc>
                          <a:spcPct val="100000"/>
                        </a:lnSpc>
                        <a:spcBef>
                          <a:spcPts val="0"/>
                        </a:spcBef>
                        <a:spcAft>
                          <a:spcPts val="0"/>
                        </a:spcAft>
                        <a:buClr>
                          <a:srgbClr val="000000"/>
                        </a:buClr>
                        <a:buSzPts val="1050"/>
                        <a:buFont typeface="Arial"/>
                        <a:buNone/>
                      </a:pPr>
                      <a:r>
                        <a:rPr lang="ja-JP" sz="1000" b="1" u="none" strike="noStrike" cap="none" dirty="0">
                          <a:solidFill>
                            <a:schemeClr val="bg1"/>
                          </a:solidFill>
                          <a:latin typeface="メイリオ" panose="020B0604030504040204" pitchFamily="50" charset="-128"/>
                          <a:ea typeface="メイリオ" panose="020B0604030504040204" pitchFamily="50" charset="-128"/>
                          <a:sym typeface="Meiryo"/>
                        </a:rPr>
                        <a:t>備考</a:t>
                      </a:r>
                      <a:endParaRPr sz="1000" b="1" i="0" u="none" strike="noStrike" cap="none" dirty="0">
                        <a:solidFill>
                          <a:schemeClr val="bg1"/>
                        </a:solidFill>
                        <a:latin typeface="メイリオ" panose="020B0604030504040204" pitchFamily="50" charset="-128"/>
                        <a:ea typeface="メイリオ" panose="020B0604030504040204" pitchFamily="50" charset="-128"/>
                        <a:cs typeface="Meiryo"/>
                        <a:sym typeface="Meiryo"/>
                      </a:endParaRPr>
                    </a:p>
                  </a:txBody>
                  <a:tcPr marL="9525" marR="9525" marT="9525" marB="0" anchor="ctr">
                    <a:solidFill>
                      <a:srgbClr val="002060"/>
                    </a:solidFill>
                  </a:tcPr>
                </a:tc>
                <a:tc>
                  <a:txBody>
                    <a:bodyPr/>
                    <a:lstStyle/>
                    <a:p>
                      <a:pPr marL="0" marR="0" lvl="0" indent="0" algn="l" rtl="0">
                        <a:lnSpc>
                          <a:spcPct val="100000"/>
                        </a:lnSpc>
                        <a:spcBef>
                          <a:spcPts val="0"/>
                        </a:spcBef>
                        <a:spcAft>
                          <a:spcPts val="0"/>
                        </a:spcAft>
                        <a:buClr>
                          <a:srgbClr val="000000"/>
                        </a:buClr>
                        <a:buSzPts val="1050"/>
                        <a:buFont typeface="Meiryo"/>
                        <a:buNone/>
                      </a:pPr>
                      <a:r>
                        <a:rPr lang="en-US" altLang="ja-JP" sz="1000" b="0" u="none" strike="noStrike" cap="none" dirty="0">
                          <a:solidFill>
                            <a:schemeClr val="tx1"/>
                          </a:solidFill>
                          <a:latin typeface="メイリオ" panose="020B0604030504040204" pitchFamily="50" charset="-128"/>
                          <a:ea typeface="メイリオ" panose="020B0604030504040204" pitchFamily="50" charset="-128"/>
                          <a:sym typeface="Meiryo"/>
                        </a:rPr>
                        <a:t>※</a:t>
                      </a:r>
                      <a:r>
                        <a:rPr lang="ja-JP" altLang="en-US" sz="1000" b="0" u="none" strike="noStrike" cap="none" dirty="0">
                          <a:solidFill>
                            <a:schemeClr val="tx1"/>
                          </a:solidFill>
                          <a:latin typeface="メイリオ" panose="020B0604030504040204" pitchFamily="50" charset="-128"/>
                          <a:ea typeface="メイリオ" panose="020B0604030504040204" pitchFamily="50" charset="-128"/>
                          <a:sym typeface="Meiryo"/>
                        </a:rPr>
                        <a:t> 投稿ご希望日に添えない場合がございます。</a:t>
                      </a:r>
                      <a:endParaRPr lang="en-US" altLang="ja-JP" sz="1000" b="0" u="none" strike="noStrike" cap="none" dirty="0">
                        <a:solidFill>
                          <a:schemeClr val="tx1"/>
                        </a:solidFill>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商品やサービス、内容によってはお受けできない場合がございます。</a:t>
                      </a:r>
                      <a:endPar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Twitter</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投稿内での競合排除はいたしません。</a:t>
                      </a:r>
                      <a:endPar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所定の文字数の範囲内で、希望するハッシュタグを追加することができます。</a:t>
                      </a:r>
                      <a:endPar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050"/>
                        <a:buFont typeface="Meiryo"/>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Twitter</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社の仕様変更等によりプラン内容に変更が発生する可能性があります。</a:t>
                      </a:r>
                      <a:endParaRPr lang="ja-JP" altLang="fr-FR"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txBody>
                  <a:tcPr marL="108000" marR="9525" marT="36000" marB="0" anchorCtr="1"/>
                </a:tc>
                <a:extLst>
                  <a:ext uri="{0D108BD9-81ED-4DB2-BD59-A6C34878D82A}">
                    <a16:rowId xmlns:a16="http://schemas.microsoft.com/office/drawing/2014/main" val="10007"/>
                  </a:ext>
                </a:extLst>
              </a:tr>
            </a:tbl>
          </a:graphicData>
        </a:graphic>
      </p:graphicFrame>
      <p:sp>
        <p:nvSpPr>
          <p:cNvPr id="5" name="Google Shape;357;p24">
            <a:extLst>
              <a:ext uri="{FF2B5EF4-FFF2-40B4-BE49-F238E27FC236}">
                <a16:creationId xmlns:a16="http://schemas.microsoft.com/office/drawing/2014/main" id="{CEC3F78A-A315-E1AE-9FFE-37C102D09C2E}"/>
              </a:ext>
            </a:extLst>
          </p:cNvPr>
          <p:cNvSpPr txBox="1"/>
          <p:nvPr/>
        </p:nvSpPr>
        <p:spPr>
          <a:xfrm>
            <a:off x="644633" y="574487"/>
            <a:ext cx="863951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ja-JP" altLang="fr-FR" sz="1600" dirty="0">
                <a:solidFill>
                  <a:schemeClr val="dk1"/>
                </a:solidFill>
                <a:latin typeface="Meiryo"/>
                <a:ea typeface="Meiryo"/>
                <a:cs typeface="Meiryo"/>
                <a:sym typeface="Meiryo"/>
              </a:rPr>
              <a:t>オーガニック投稿を</a:t>
            </a:r>
            <a:r>
              <a:rPr lang="fr-FR" altLang="ja-JP" sz="1600" dirty="0">
                <a:solidFill>
                  <a:schemeClr val="dk1"/>
                </a:solidFill>
                <a:latin typeface="Meiryo"/>
                <a:ea typeface="Meiryo"/>
                <a:cs typeface="Meiryo"/>
                <a:sym typeface="Meiryo"/>
              </a:rPr>
              <a:t>3</a:t>
            </a:r>
            <a:r>
              <a:rPr lang="ja-JP" altLang="fr-FR" sz="1600" dirty="0">
                <a:solidFill>
                  <a:schemeClr val="dk1"/>
                </a:solidFill>
                <a:latin typeface="Meiryo"/>
                <a:ea typeface="Meiryo"/>
                <a:cs typeface="Meiryo"/>
                <a:sym typeface="Meiryo"/>
              </a:rPr>
              <a:t>回実施する</a:t>
            </a:r>
            <a:r>
              <a:rPr lang="ja-JP" altLang="en-US" sz="1600" dirty="0">
                <a:solidFill>
                  <a:schemeClr val="dk1"/>
                </a:solidFill>
                <a:latin typeface="Meiryo"/>
                <a:ea typeface="Meiryo"/>
                <a:cs typeface="Meiryo"/>
                <a:sym typeface="Meiryo"/>
              </a:rPr>
              <a:t>プランです</a:t>
            </a:r>
            <a:r>
              <a:rPr lang="ja-JP" altLang="en-US" sz="1600" b="0" i="0" u="none" strike="noStrike" cap="none" dirty="0">
                <a:solidFill>
                  <a:schemeClr val="dk1"/>
                </a:solidFill>
                <a:latin typeface="Meiryo"/>
                <a:ea typeface="Meiryo"/>
                <a:cs typeface="Meiryo"/>
                <a:sym typeface="Meiryo"/>
              </a:rPr>
              <a:t>。</a:t>
            </a:r>
            <a:endParaRPr sz="1600" b="0" i="0" u="none" strike="noStrike" cap="none" dirty="0">
              <a:solidFill>
                <a:schemeClr val="dk1"/>
              </a:solidFill>
              <a:latin typeface="Meiryo"/>
              <a:ea typeface="Meiryo"/>
              <a:cs typeface="Meiryo"/>
              <a:sym typeface="Meiryo"/>
            </a:endParaRPr>
          </a:p>
        </p:txBody>
      </p:sp>
      <p:pic>
        <p:nvPicPr>
          <p:cNvPr id="8" name="図 7">
            <a:extLst>
              <a:ext uri="{FF2B5EF4-FFF2-40B4-BE49-F238E27FC236}">
                <a16:creationId xmlns:a16="http://schemas.microsoft.com/office/drawing/2014/main" id="{50BA940C-8C1F-8996-A549-612F8ABFB5C5}"/>
              </a:ext>
            </a:extLst>
          </p:cNvPr>
          <p:cNvPicPr>
            <a:picLocks noChangeAspect="1"/>
          </p:cNvPicPr>
          <p:nvPr/>
        </p:nvPicPr>
        <p:blipFill>
          <a:blip r:embed="rId3"/>
          <a:stretch>
            <a:fillRect/>
          </a:stretch>
        </p:blipFill>
        <p:spPr>
          <a:xfrm>
            <a:off x="644633" y="1274422"/>
            <a:ext cx="4081463" cy="4857279"/>
          </a:xfrm>
          <a:prstGeom prst="rect">
            <a:avLst/>
          </a:prstGeom>
        </p:spPr>
      </p:pic>
    </p:spTree>
    <p:extLst>
      <p:ext uri="{BB962C8B-B14F-4D97-AF65-F5344CB8AC3E}">
        <p14:creationId xmlns:p14="http://schemas.microsoft.com/office/powerpoint/2010/main" val="166931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1" name="Google Shape;531;p33"/>
          <p:cNvSpPr/>
          <p:nvPr/>
        </p:nvSpPr>
        <p:spPr>
          <a:xfrm>
            <a:off x="0" y="0"/>
            <a:ext cx="9906000" cy="451758"/>
          </a:xfrm>
          <a:prstGeom prst="rect">
            <a:avLst/>
          </a:prstGeom>
          <a:solidFill>
            <a:srgbClr val="FF25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4E79"/>
              </a:solidFill>
              <a:latin typeface="Calibri"/>
              <a:ea typeface="Calibri"/>
              <a:cs typeface="Calibri"/>
              <a:sym typeface="Calibri"/>
            </a:endParaRPr>
          </a:p>
        </p:txBody>
      </p:sp>
      <p:sp>
        <p:nvSpPr>
          <p:cNvPr id="532" name="Google Shape;532;p33"/>
          <p:cNvSpPr txBox="1"/>
          <p:nvPr/>
        </p:nvSpPr>
        <p:spPr>
          <a:xfrm>
            <a:off x="190498" y="25779"/>
            <a:ext cx="7438361" cy="404500"/>
          </a:xfrm>
          <a:prstGeom prst="rect">
            <a:avLst/>
          </a:prstGeom>
          <a:noFill/>
          <a:ln>
            <a:noFill/>
          </a:ln>
        </p:spPr>
        <p:txBody>
          <a:bodyPr spcFirstLastPara="1" wrap="square" lIns="0" tIns="108000" rIns="91425" bIns="45700" anchor="ctr" anchorCtr="0">
            <a:spAutoFit/>
          </a:bodyPr>
          <a:lstStyle/>
          <a:p>
            <a:pPr marL="0" marR="0" lvl="0" indent="0" algn="l" rtl="0">
              <a:lnSpc>
                <a:spcPct val="90000"/>
              </a:lnSpc>
              <a:spcBef>
                <a:spcPts val="0"/>
              </a:spcBef>
              <a:spcAft>
                <a:spcPts val="0"/>
              </a:spcAft>
              <a:buClr>
                <a:schemeClr val="lt1"/>
              </a:buClr>
              <a:buSzPts val="1800"/>
              <a:buFont typeface="Meiryo"/>
              <a:buNone/>
            </a:pPr>
            <a:r>
              <a:rPr lang="en-US" altLang="ja-JP" sz="1800" b="1" dirty="0">
                <a:solidFill>
                  <a:schemeClr val="lt1"/>
                </a:solidFill>
                <a:latin typeface="Meiryo"/>
                <a:ea typeface="Meiryo"/>
                <a:cs typeface="Meiryo"/>
                <a:sym typeface="Meiryo"/>
              </a:rPr>
              <a:t>【</a:t>
            </a:r>
            <a:r>
              <a:rPr lang="ja-JP" altLang="en-US" sz="1800" b="1" dirty="0">
                <a:solidFill>
                  <a:schemeClr val="lt1"/>
                </a:solidFill>
                <a:latin typeface="Meiryo"/>
                <a:ea typeface="Meiryo"/>
                <a:cs typeface="Meiryo"/>
                <a:sym typeface="Meiryo"/>
              </a:rPr>
              <a:t>週刊文春</a:t>
            </a:r>
            <a:r>
              <a:rPr lang="en-US" altLang="ja-JP" sz="1800" b="1" dirty="0">
                <a:solidFill>
                  <a:schemeClr val="lt1"/>
                </a:solidFill>
                <a:latin typeface="Meiryo"/>
                <a:ea typeface="Meiryo"/>
                <a:cs typeface="Meiryo"/>
                <a:sym typeface="Meiryo"/>
              </a:rPr>
              <a:t>】Twitter </a:t>
            </a:r>
            <a:r>
              <a:rPr lang="ja-JP" altLang="fr-FR" sz="1800" b="1" dirty="0">
                <a:solidFill>
                  <a:schemeClr val="lt1"/>
                </a:solidFill>
                <a:latin typeface="Meiryo"/>
                <a:ea typeface="Meiryo"/>
                <a:cs typeface="Meiryo"/>
                <a:sym typeface="Meiryo"/>
              </a:rPr>
              <a:t>インプレッション獲得</a:t>
            </a:r>
            <a:r>
              <a:rPr lang="ja-JP" altLang="en-US" sz="1800" b="1" dirty="0">
                <a:solidFill>
                  <a:schemeClr val="lt1"/>
                </a:solidFill>
                <a:latin typeface="Meiryo"/>
                <a:ea typeface="Meiryo"/>
                <a:cs typeface="Meiryo"/>
                <a:sym typeface="Meiryo"/>
              </a:rPr>
              <a:t>プラン</a:t>
            </a:r>
            <a:r>
              <a:rPr lang="ja-JP" altLang="fr-FR" sz="1800" b="1" dirty="0">
                <a:solidFill>
                  <a:schemeClr val="lt1"/>
                </a:solidFill>
                <a:latin typeface="Meiryo"/>
                <a:ea typeface="Meiryo"/>
                <a:cs typeface="Meiryo"/>
                <a:sym typeface="Meiryo"/>
              </a:rPr>
              <a:t>進行スケジュール</a:t>
            </a:r>
            <a:endParaRPr lang="ja-JP" altLang="en-US" sz="1400" b="0" i="0" u="none" strike="noStrike" cap="none" dirty="0">
              <a:solidFill>
                <a:srgbClr val="000000"/>
              </a:solidFill>
              <a:latin typeface="Arial"/>
              <a:ea typeface="Arial"/>
              <a:cs typeface="Arial"/>
              <a:sym typeface="Arial"/>
            </a:endParaRPr>
          </a:p>
        </p:txBody>
      </p:sp>
      <p:sp>
        <p:nvSpPr>
          <p:cNvPr id="3" name="Google Shape;353;p24">
            <a:extLst>
              <a:ext uri="{FF2B5EF4-FFF2-40B4-BE49-F238E27FC236}">
                <a16:creationId xmlns:a16="http://schemas.microsoft.com/office/drawing/2014/main" id="{746A448B-AF60-8533-9BE8-3BFB67428D20}"/>
              </a:ext>
            </a:extLst>
          </p:cNvPr>
          <p:cNvSpPr txBox="1">
            <a:spLocks noGrp="1"/>
          </p:cNvSpPr>
          <p:nvPr>
            <p:ph type="sldNum" idx="12"/>
          </p:nvPr>
        </p:nvSpPr>
        <p:spPr>
          <a:xfrm>
            <a:off x="7467600" y="6478695"/>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Meiryo"/>
                <a:ea typeface="Meiryo"/>
                <a:cs typeface="Meiryo"/>
                <a:sym typeface="Meiryo"/>
              </a:rPr>
              <a:t>8</a:t>
            </a:fld>
            <a:endParaRPr>
              <a:latin typeface="Meiryo"/>
              <a:ea typeface="Meiryo"/>
              <a:cs typeface="Meiryo"/>
              <a:sym typeface="Meiryo"/>
            </a:endParaRPr>
          </a:p>
        </p:txBody>
      </p:sp>
      <p:sp>
        <p:nvSpPr>
          <p:cNvPr id="9" name="Google Shape;357;p24">
            <a:extLst>
              <a:ext uri="{FF2B5EF4-FFF2-40B4-BE49-F238E27FC236}">
                <a16:creationId xmlns:a16="http://schemas.microsoft.com/office/drawing/2014/main" id="{294BF418-86B0-E2BD-3DC2-16E52DE67998}"/>
              </a:ext>
            </a:extLst>
          </p:cNvPr>
          <p:cNvSpPr txBox="1"/>
          <p:nvPr/>
        </p:nvSpPr>
        <p:spPr>
          <a:xfrm>
            <a:off x="748348" y="831810"/>
            <a:ext cx="863951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ja-JP" altLang="en-US" sz="1600" b="0" i="0" u="none" strike="noStrike" cap="none" dirty="0">
                <a:solidFill>
                  <a:schemeClr val="dk1"/>
                </a:solidFill>
                <a:latin typeface="Meiryo"/>
                <a:ea typeface="Meiryo"/>
                <a:cs typeface="Meiryo"/>
                <a:sym typeface="Meiryo"/>
              </a:rPr>
              <a:t>募集開始・抽選・当選・発送までの流れ</a:t>
            </a:r>
            <a:endParaRPr sz="1600" b="0" i="0" u="none" strike="noStrike" cap="none" dirty="0">
              <a:solidFill>
                <a:schemeClr val="dk1"/>
              </a:solidFill>
              <a:latin typeface="Meiryo"/>
              <a:ea typeface="Meiryo"/>
              <a:cs typeface="Meiryo"/>
              <a:sym typeface="Meiryo"/>
            </a:endParaRPr>
          </a:p>
        </p:txBody>
      </p:sp>
      <p:sp>
        <p:nvSpPr>
          <p:cNvPr id="11" name="テキスト ボックス 10">
            <a:extLst>
              <a:ext uri="{FF2B5EF4-FFF2-40B4-BE49-F238E27FC236}">
                <a16:creationId xmlns:a16="http://schemas.microsoft.com/office/drawing/2014/main" id="{D53E3B8C-949D-BB70-7FE0-1BA97DB87061}"/>
              </a:ext>
            </a:extLst>
          </p:cNvPr>
          <p:cNvSpPr txBox="1"/>
          <p:nvPr/>
        </p:nvSpPr>
        <p:spPr>
          <a:xfrm>
            <a:off x="2496848" y="2993512"/>
            <a:ext cx="1592728" cy="861774"/>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①</a:t>
            </a:r>
            <a:r>
              <a:rPr kumimoji="1" lang="fr-FR" altLang="ja-JP" sz="1000" dirty="0">
                <a:latin typeface="メイリオ" panose="020B0604030504040204" pitchFamily="50" charset="-128"/>
                <a:ea typeface="メイリオ" panose="020B0604030504040204" pitchFamily="50" charset="-128"/>
              </a:rPr>
              <a:t>Tweet</a:t>
            </a:r>
            <a:r>
              <a:rPr kumimoji="1" lang="ja-JP" altLang="fr-FR" sz="1000" dirty="0">
                <a:latin typeface="メイリオ" panose="020B0604030504040204" pitchFamily="50" charset="-128"/>
                <a:ea typeface="メイリオ" panose="020B0604030504040204" pitchFamily="50" charset="-128"/>
              </a:rPr>
              <a:t>の内容を決定の上進めます。</a:t>
            </a:r>
            <a:endParaRPr kumimoji="1" lang="fr-FR" altLang="ja-JP" sz="1000" dirty="0">
              <a:latin typeface="メイリオ" panose="020B0604030504040204" pitchFamily="50" charset="-128"/>
              <a:ea typeface="メイリオ" panose="020B0604030504040204" pitchFamily="50" charset="-128"/>
            </a:endParaRPr>
          </a:p>
          <a:p>
            <a:r>
              <a:rPr kumimoji="1" lang="ja-JP" altLang="fr-FR" sz="1000" dirty="0">
                <a:latin typeface="メイリオ" panose="020B0604030504040204" pitchFamily="50" charset="-128"/>
                <a:ea typeface="メイリオ" panose="020B0604030504040204" pitchFamily="50" charset="-128"/>
              </a:rPr>
              <a:t>文春オンライン記事</a:t>
            </a:r>
            <a:r>
              <a:rPr kumimoji="1" lang="fr-FR" altLang="ja-JP" sz="1000" dirty="0">
                <a:latin typeface="メイリオ" panose="020B0604030504040204" pitchFamily="50" charset="-128"/>
                <a:ea typeface="メイリオ" panose="020B0604030504040204" pitchFamily="50" charset="-128"/>
              </a:rPr>
              <a:t>URL</a:t>
            </a:r>
            <a:r>
              <a:rPr kumimoji="1" lang="ja-JP" altLang="fr-FR" sz="1000" dirty="0">
                <a:latin typeface="メイリオ" panose="020B0604030504040204" pitchFamily="50" charset="-128"/>
                <a:ea typeface="メイリオ" panose="020B0604030504040204" pitchFamily="50" charset="-128"/>
              </a:rPr>
              <a:t>等を追加することも可能です。</a:t>
            </a:r>
            <a:endParaRPr kumimoji="1" lang="en-US" altLang="ja-JP" sz="1000" dirty="0">
              <a:latin typeface="メイリオ" panose="020B0604030504040204" pitchFamily="50" charset="-128"/>
              <a:ea typeface="メイリオ" panose="020B0604030504040204" pitchFamily="50" charset="-128"/>
            </a:endParaRPr>
          </a:p>
        </p:txBody>
      </p:sp>
      <p:graphicFrame>
        <p:nvGraphicFramePr>
          <p:cNvPr id="4" name="図表 3">
            <a:extLst>
              <a:ext uri="{FF2B5EF4-FFF2-40B4-BE49-F238E27FC236}">
                <a16:creationId xmlns:a16="http://schemas.microsoft.com/office/drawing/2014/main" id="{AECF200A-073C-2CA9-A57F-86A862F5909B}"/>
              </a:ext>
            </a:extLst>
          </p:cNvPr>
          <p:cNvGraphicFramePr/>
          <p:nvPr>
            <p:extLst>
              <p:ext uri="{D42A27DB-BD31-4B8C-83A1-F6EECF244321}">
                <p14:modId xmlns:p14="http://schemas.microsoft.com/office/powerpoint/2010/main" val="2031086266"/>
              </p:ext>
            </p:extLst>
          </p:nvPr>
        </p:nvGraphicFramePr>
        <p:xfrm>
          <a:off x="2126393" y="1611668"/>
          <a:ext cx="5883428" cy="1127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B5536AD8-0D08-5A3D-EF80-475CC6ACA578}"/>
              </a:ext>
            </a:extLst>
          </p:cNvPr>
          <p:cNvSpPr txBox="1"/>
          <p:nvPr/>
        </p:nvSpPr>
        <p:spPr>
          <a:xfrm>
            <a:off x="5583835" y="2962061"/>
            <a:ext cx="1592728" cy="1169551"/>
          </a:xfrm>
          <a:prstGeom prst="rect">
            <a:avLst/>
          </a:prstGeom>
          <a:noFill/>
        </p:spPr>
        <p:txBody>
          <a:bodyPr wrap="square" rtlCol="0">
            <a:spAutoFit/>
          </a:bodyPr>
          <a:lstStyle/>
          <a:p>
            <a:r>
              <a:rPr kumimoji="1" lang="ja-JP" altLang="fr-FR" sz="1000" dirty="0">
                <a:latin typeface="メイリオ" panose="020B0604030504040204" pitchFamily="50" charset="-128"/>
                <a:ea typeface="メイリオ" panose="020B0604030504040204" pitchFamily="50" charset="-128"/>
              </a:rPr>
              <a:t>②ご希望の日程で</a:t>
            </a:r>
            <a:r>
              <a:rPr kumimoji="1" lang="fr-FR" altLang="ja-JP" sz="1000" dirty="0">
                <a:latin typeface="メイリオ" panose="020B0604030504040204" pitchFamily="50" charset="-128"/>
                <a:ea typeface="メイリオ" panose="020B0604030504040204" pitchFamily="50" charset="-128"/>
              </a:rPr>
              <a:t>3</a:t>
            </a:r>
            <a:r>
              <a:rPr kumimoji="1" lang="ja-JP" altLang="fr-FR" sz="1000" dirty="0">
                <a:latin typeface="メイリオ" panose="020B0604030504040204" pitchFamily="50" charset="-128"/>
                <a:ea typeface="メイリオ" panose="020B0604030504040204" pitchFamily="50" charset="-128"/>
              </a:rPr>
              <a:t>回投稿いたします。</a:t>
            </a:r>
            <a:endParaRPr kumimoji="1" lang="fr-FR" altLang="ja-JP" sz="1000" dirty="0">
              <a:latin typeface="メイリオ" panose="020B0604030504040204" pitchFamily="50" charset="-128"/>
              <a:ea typeface="メイリオ" panose="020B0604030504040204" pitchFamily="50" charset="-128"/>
            </a:endParaRPr>
          </a:p>
          <a:p>
            <a:endParaRPr kumimoji="1" lang="fr-FR" altLang="ja-JP" sz="1000" dirty="0">
              <a:latin typeface="メイリオ" panose="020B0604030504040204" pitchFamily="50" charset="-128"/>
              <a:ea typeface="メイリオ" panose="020B0604030504040204" pitchFamily="50" charset="-128"/>
            </a:endParaRPr>
          </a:p>
          <a:p>
            <a:r>
              <a:rPr kumimoji="1" lang="ja-JP" altLang="fr-FR" sz="1000" dirty="0">
                <a:solidFill>
                  <a:schemeClr val="tx1"/>
                </a:solidFill>
                <a:latin typeface="メイリオ" panose="020B0604030504040204" pitchFamily="50" charset="-128"/>
                <a:ea typeface="メイリオ" panose="020B0604030504040204" pitchFamily="50" charset="-128"/>
              </a:rPr>
              <a:t>実施から約</a:t>
            </a:r>
            <a:r>
              <a:rPr kumimoji="1" lang="fr-FR" altLang="ja-JP" sz="1000" dirty="0">
                <a:solidFill>
                  <a:schemeClr val="tx1"/>
                </a:solidFill>
                <a:latin typeface="メイリオ" panose="020B0604030504040204" pitchFamily="50" charset="-128"/>
                <a:ea typeface="メイリオ" panose="020B0604030504040204" pitchFamily="50" charset="-128"/>
              </a:rPr>
              <a:t>1</a:t>
            </a:r>
            <a:r>
              <a:rPr kumimoji="1" lang="ja-JP" altLang="fr-FR" sz="1000" dirty="0">
                <a:solidFill>
                  <a:schemeClr val="tx1"/>
                </a:solidFill>
                <a:latin typeface="メイリオ" panose="020B0604030504040204" pitchFamily="50" charset="-128"/>
                <a:ea typeface="メイリオ" panose="020B0604030504040204" pitchFamily="50" charset="-128"/>
              </a:rPr>
              <a:t>か月後に</a:t>
            </a:r>
            <a:r>
              <a:rPr kumimoji="1" lang="fr-FR" altLang="ja-JP" sz="1000" dirty="0">
                <a:solidFill>
                  <a:schemeClr val="tx1"/>
                </a:solidFill>
                <a:latin typeface="メイリオ" panose="020B0604030504040204" pitchFamily="50" charset="-128"/>
                <a:ea typeface="メイリオ" panose="020B0604030504040204" pitchFamily="50" charset="-128"/>
              </a:rPr>
              <a:t>RT</a:t>
            </a:r>
            <a:r>
              <a:rPr kumimoji="1" lang="ja-JP" altLang="fr-FR" sz="1000" dirty="0">
                <a:solidFill>
                  <a:schemeClr val="tx1"/>
                </a:solidFill>
                <a:latin typeface="メイリオ" panose="020B0604030504040204" pitchFamily="50" charset="-128"/>
                <a:ea typeface="メイリオ" panose="020B0604030504040204" pitchFamily="50" charset="-128"/>
              </a:rPr>
              <a:t>数、インプレッション数等をまとめたレポートをご提出します。</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7341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3"/>
          <p:cNvSpPr txBox="1">
            <a:spLocks noGrp="1"/>
          </p:cNvSpPr>
          <p:nvPr>
            <p:ph type="sldNum" idx="12"/>
          </p:nvPr>
        </p:nvSpPr>
        <p:spPr>
          <a:xfrm>
            <a:off x="7467600" y="6478695"/>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Meiryo"/>
                <a:ea typeface="Meiryo"/>
                <a:cs typeface="Meiryo"/>
                <a:sym typeface="Meiryo"/>
              </a:rPr>
              <a:t>9</a:t>
            </a:fld>
            <a:endParaRPr>
              <a:latin typeface="Meiryo"/>
              <a:ea typeface="Meiryo"/>
              <a:cs typeface="Meiryo"/>
              <a:sym typeface="Meiryo"/>
            </a:endParaRPr>
          </a:p>
        </p:txBody>
      </p:sp>
      <p:sp>
        <p:nvSpPr>
          <p:cNvPr id="530" name="Google Shape;530;p33"/>
          <p:cNvSpPr/>
          <p:nvPr/>
        </p:nvSpPr>
        <p:spPr>
          <a:xfrm>
            <a:off x="907596" y="632909"/>
            <a:ext cx="8090807" cy="49582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100" b="0" i="0" u="none" strike="noStrike" cap="none" dirty="0">
                <a:solidFill>
                  <a:schemeClr val="dk1"/>
                </a:solidFill>
                <a:latin typeface="Meiryo"/>
                <a:ea typeface="Meiryo"/>
                <a:cs typeface="Meiryo"/>
                <a:sym typeface="Meiryo"/>
              </a:rPr>
              <a:t>以下の広告は掲載をお断りさせていただきます。またメニューによって、広告掲載基準が一部異なる以下の広告は掲載をお断りさせていただきます。必ず事前の掲載確認をお願いいたします。</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Meiryo"/>
              <a:ea typeface="Meiryo"/>
              <a:cs typeface="Meiryo"/>
              <a:sym typeface="Meiryo"/>
            </a:endParaRPr>
          </a:p>
          <a:p>
            <a:pPr marL="228600" marR="0" lvl="0" indent="-228600" algn="l" rtl="0">
              <a:lnSpc>
                <a:spcPct val="100000"/>
              </a:lnSpc>
              <a:spcBef>
                <a:spcPts val="0"/>
              </a:spcBef>
              <a:spcAft>
                <a:spcPts val="0"/>
              </a:spcAft>
              <a:buClr>
                <a:schemeClr val="dk1"/>
              </a:buClr>
              <a:buSzPts val="1100"/>
              <a:buFont typeface="Calibri"/>
              <a:buAutoNum type="arabicPeriod"/>
            </a:pPr>
            <a:r>
              <a:rPr lang="ja-JP" sz="1100" b="0" i="0" u="none" strike="noStrike" cap="none" dirty="0">
                <a:solidFill>
                  <a:schemeClr val="dk1"/>
                </a:solidFill>
                <a:latin typeface="Meiryo"/>
                <a:ea typeface="Meiryo"/>
                <a:cs typeface="Meiryo"/>
                <a:sym typeface="Meiryo"/>
              </a:rPr>
              <a:t>人権を侵害する広告</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100"/>
              <a:buFont typeface="Calibri"/>
              <a:buAutoNum type="arabicPeriod"/>
            </a:pPr>
            <a:r>
              <a:rPr lang="ja-JP" sz="1100" b="0" i="0" u="none" strike="noStrike" cap="none" dirty="0">
                <a:solidFill>
                  <a:schemeClr val="dk1"/>
                </a:solidFill>
                <a:latin typeface="Meiryo"/>
                <a:ea typeface="Meiryo"/>
                <a:cs typeface="Meiryo"/>
                <a:sym typeface="Meiryo"/>
              </a:rPr>
              <a:t>消費者金融広告</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100"/>
              <a:buFont typeface="Calibri"/>
              <a:buAutoNum type="arabicPeriod"/>
            </a:pPr>
            <a:r>
              <a:rPr lang="ja-JP" sz="1100" b="0" i="0" u="none" strike="noStrike" cap="none" dirty="0">
                <a:solidFill>
                  <a:schemeClr val="dk1"/>
                </a:solidFill>
                <a:latin typeface="Meiryo"/>
                <a:ea typeface="Meiryo"/>
                <a:cs typeface="Meiryo"/>
                <a:sym typeface="Meiryo"/>
              </a:rPr>
              <a:t>宗教・政治・意見広告</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100"/>
              <a:buFont typeface="Calibri"/>
              <a:buAutoNum type="arabicPeriod"/>
            </a:pPr>
            <a:r>
              <a:rPr lang="ja-JP" sz="1100" b="0" i="0" u="none" strike="noStrike" cap="none" dirty="0">
                <a:solidFill>
                  <a:schemeClr val="dk1"/>
                </a:solidFill>
                <a:latin typeface="Meiryo"/>
                <a:ea typeface="Meiryo"/>
                <a:cs typeface="Meiryo"/>
                <a:sym typeface="Meiryo"/>
              </a:rPr>
              <a:t>マルチ商法・連鎖販売取引（ネズミ講）広告</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100"/>
              <a:buFont typeface="Calibri"/>
              <a:buAutoNum type="arabicPeriod"/>
            </a:pPr>
            <a:r>
              <a:rPr lang="ja-JP" sz="1100" b="0" i="0" u="none" strike="noStrike" cap="none" dirty="0">
                <a:solidFill>
                  <a:schemeClr val="dk1"/>
                </a:solidFill>
                <a:latin typeface="Meiryo"/>
                <a:ea typeface="Meiryo"/>
                <a:cs typeface="Meiryo"/>
                <a:sym typeface="Meiryo"/>
              </a:rPr>
              <a:t>商品先物取り引きの広告</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100"/>
              <a:buFont typeface="Calibri"/>
              <a:buAutoNum type="arabicPeriod"/>
            </a:pPr>
            <a:r>
              <a:rPr lang="ja-JP" sz="1100" b="0" i="0" u="none" strike="noStrike" cap="none" dirty="0">
                <a:solidFill>
                  <a:schemeClr val="dk1"/>
                </a:solidFill>
                <a:latin typeface="Meiryo"/>
                <a:ea typeface="Meiryo"/>
                <a:cs typeface="Meiryo"/>
                <a:sym typeface="Meiryo"/>
              </a:rPr>
              <a:t>環境問題につながる広告</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100"/>
              <a:buFont typeface="Calibri"/>
              <a:buAutoNum type="arabicPeriod"/>
            </a:pPr>
            <a:r>
              <a:rPr lang="ja-JP" sz="1100" b="0" i="0" u="none" strike="noStrike" cap="none" dirty="0">
                <a:solidFill>
                  <a:schemeClr val="dk1"/>
                </a:solidFill>
                <a:latin typeface="Meiryo"/>
                <a:ea typeface="Meiryo"/>
                <a:cs typeface="Meiryo"/>
                <a:sym typeface="Meiryo"/>
              </a:rPr>
              <a:t>比較広告</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100"/>
              <a:buFont typeface="Calibri"/>
              <a:buAutoNum type="arabicPeriod"/>
            </a:pPr>
            <a:r>
              <a:rPr lang="ja-JP" sz="1100" b="0" i="0" u="none" strike="noStrike" cap="none" dirty="0">
                <a:solidFill>
                  <a:schemeClr val="dk1"/>
                </a:solidFill>
                <a:latin typeface="Meiryo"/>
                <a:ea typeface="Meiryo"/>
                <a:cs typeface="Meiryo"/>
                <a:sym typeface="Meiryo"/>
              </a:rPr>
              <a:t>風紀を乱す広告</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100"/>
              <a:buFont typeface="Calibri"/>
              <a:buAutoNum type="arabicPeriod"/>
            </a:pPr>
            <a:r>
              <a:rPr lang="ja-JP" sz="1100" b="0" i="0" u="none" strike="noStrike" cap="none" dirty="0">
                <a:solidFill>
                  <a:schemeClr val="dk1"/>
                </a:solidFill>
                <a:latin typeface="Meiryo"/>
                <a:ea typeface="Meiryo"/>
                <a:cs typeface="Meiryo"/>
                <a:sym typeface="Meiryo"/>
              </a:rPr>
              <a:t>異性紹介サービス、結婚情報サービス等の広告</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100"/>
              <a:buFont typeface="Calibri"/>
              <a:buAutoNum type="arabicPeriod"/>
            </a:pPr>
            <a:r>
              <a:rPr lang="ja-JP" sz="1100" b="0" i="0" u="none" strike="noStrike" cap="none" dirty="0">
                <a:solidFill>
                  <a:schemeClr val="dk1"/>
                </a:solidFill>
                <a:latin typeface="Meiryo"/>
                <a:ea typeface="Meiryo"/>
                <a:cs typeface="Meiryo"/>
                <a:sym typeface="Meiryo"/>
              </a:rPr>
              <a:t>ダイヤルＱ２番号案内広告</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100"/>
              <a:buFont typeface="Calibri"/>
              <a:buAutoNum type="arabicPeriod"/>
            </a:pPr>
            <a:r>
              <a:rPr lang="ja-JP" sz="1100" b="0" i="0" u="none" strike="noStrike" cap="none" dirty="0">
                <a:solidFill>
                  <a:schemeClr val="dk1"/>
                </a:solidFill>
                <a:latin typeface="Meiryo"/>
                <a:ea typeface="Meiryo"/>
                <a:cs typeface="Meiryo"/>
                <a:sym typeface="Meiryo"/>
              </a:rPr>
              <a:t>パチンコ／パチンコホールの広告（機器メーカーの広告は事前確認を必須とさせて頂きます）</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100"/>
              <a:buFont typeface="Calibri"/>
              <a:buAutoNum type="arabicPeriod"/>
            </a:pPr>
            <a:r>
              <a:rPr lang="ja-JP" sz="1100" b="0" i="0" u="none" strike="noStrike" cap="none" dirty="0">
                <a:solidFill>
                  <a:schemeClr val="dk1"/>
                </a:solidFill>
                <a:latin typeface="Meiryo"/>
                <a:ea typeface="Meiryo"/>
                <a:cs typeface="Meiryo"/>
                <a:sym typeface="Meiryo"/>
              </a:rPr>
              <a:t>加持・祈祷・易断・催眠・迷信に関する広告</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100"/>
              <a:buFont typeface="Calibri"/>
              <a:buAutoNum type="arabicPeriod"/>
            </a:pPr>
            <a:r>
              <a:rPr lang="ja-JP" sz="1100" b="0" i="0" u="none" strike="noStrike" cap="none" dirty="0">
                <a:solidFill>
                  <a:schemeClr val="dk1"/>
                </a:solidFill>
                <a:latin typeface="Meiryo"/>
                <a:ea typeface="Meiryo"/>
                <a:cs typeface="Meiryo"/>
                <a:sym typeface="Meiryo"/>
              </a:rPr>
              <a:t>その他弊社が不可と認めた広告</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Meiryo"/>
              <a:ea typeface="Meiryo"/>
              <a:cs typeface="Meiryo"/>
              <a:sym typeface="Meiryo"/>
            </a:endParaRPr>
          </a:p>
          <a:p>
            <a:pPr marL="171450" marR="0" lvl="0" indent="-171450" algn="l" rtl="0">
              <a:lnSpc>
                <a:spcPct val="100000"/>
              </a:lnSpc>
              <a:spcBef>
                <a:spcPts val="0"/>
              </a:spcBef>
              <a:spcAft>
                <a:spcPts val="0"/>
              </a:spcAft>
              <a:buClr>
                <a:schemeClr val="dk1"/>
              </a:buClr>
              <a:buSzPts val="1100"/>
              <a:buFont typeface="Meiryo"/>
              <a:buChar char="※"/>
            </a:pPr>
            <a:r>
              <a:rPr lang="ja-JP" sz="1100" b="0" i="0" u="none" strike="noStrike" cap="none" dirty="0">
                <a:solidFill>
                  <a:schemeClr val="dk1"/>
                </a:solidFill>
                <a:latin typeface="Meiryo"/>
                <a:ea typeface="Meiryo"/>
                <a:cs typeface="Meiryo"/>
                <a:sym typeface="Meiryo"/>
              </a:rPr>
              <a:t>個人情報保護法の施行に伴い、個人情報の収集を行う広告に対しましては、個人情報入力画面への「個人情報の利用目的」の明示が必須となります。明示がない広告は、広告掲載をお断りさせていただきます。</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Meiryo"/>
              <a:buChar char="※"/>
            </a:pPr>
            <a:r>
              <a:rPr lang="ja-JP" sz="1100" b="0" i="0" u="none" strike="noStrike" cap="none" dirty="0">
                <a:solidFill>
                  <a:schemeClr val="dk1"/>
                </a:solidFill>
                <a:latin typeface="Meiryo"/>
                <a:ea typeface="Meiryo"/>
                <a:cs typeface="Meiryo"/>
                <a:sym typeface="Meiryo"/>
              </a:rPr>
              <a:t>弊社ユーザーへの個人情報保護を徹底するため、個人情報入力画面のあるURLで広告掲載をご希望の場合には、SSLなどのご対応を必ずお願い致します。事前に掲載希望URLでのご確認をお願いいたします。</a:t>
            </a:r>
            <a:endParaRPr sz="11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300"/>
              <a:buFont typeface="Arial"/>
              <a:buNone/>
            </a:pPr>
            <a:r>
              <a:rPr lang="ja-JP" sz="1300" b="0" i="0" u="none" strike="noStrike" cap="none" dirty="0">
                <a:solidFill>
                  <a:schemeClr val="dk1"/>
                </a:solidFill>
                <a:latin typeface="Meiryo"/>
                <a:ea typeface="Meiryo"/>
                <a:cs typeface="Meiryo"/>
                <a:sym typeface="Meiryo"/>
              </a:rPr>
              <a:t>【注意事項】</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500"/>
              <a:buFont typeface="Arial"/>
              <a:buNone/>
            </a:pPr>
            <a:endParaRPr sz="500" b="0" i="0" u="none" strike="noStrike" cap="none" dirty="0">
              <a:solidFill>
                <a:schemeClr val="dk1"/>
              </a:solidFill>
              <a:latin typeface="Meiryo"/>
              <a:ea typeface="Meiryo"/>
              <a:cs typeface="Meiryo"/>
              <a:sym typeface="Meiryo"/>
            </a:endParaRPr>
          </a:p>
          <a:p>
            <a:pPr marL="171450" marR="0" lvl="0" indent="-171450" algn="l" rtl="0">
              <a:lnSpc>
                <a:spcPct val="100000"/>
              </a:lnSpc>
              <a:spcBef>
                <a:spcPts val="0"/>
              </a:spcBef>
              <a:spcAft>
                <a:spcPts val="0"/>
              </a:spcAft>
              <a:buClr>
                <a:schemeClr val="dk1"/>
              </a:buClr>
              <a:buSzPts val="1100"/>
              <a:buFont typeface="Noto Sans Symbols"/>
              <a:buChar char="●"/>
            </a:pPr>
            <a:r>
              <a:rPr lang="ja-JP" sz="1100" b="0" i="0" u="none" strike="noStrike" cap="none" dirty="0">
                <a:solidFill>
                  <a:schemeClr val="dk1"/>
                </a:solidFill>
                <a:latin typeface="Meiryo"/>
                <a:ea typeface="Meiryo"/>
                <a:cs typeface="Meiryo"/>
                <a:sym typeface="Meiryo"/>
              </a:rPr>
              <a:t>受領確認後のキャンセルに関しましては、原則承っておりません。お客様都合による掲載取りやめ等が発生した場合でも、発生料金に関しましてはご請求をさせていただきます。予めご了承ください。</a:t>
            </a:r>
            <a:endParaRPr sz="1100" b="0" i="0" u="none" strike="noStrike" cap="none" dirty="0">
              <a:solidFill>
                <a:schemeClr val="dk1"/>
              </a:solidFill>
              <a:latin typeface="Meiryo"/>
              <a:ea typeface="Meiryo"/>
              <a:cs typeface="Meiryo"/>
              <a:sym typeface="Meiryo"/>
            </a:endParaRPr>
          </a:p>
          <a:p>
            <a:pPr marL="171450" marR="0" lvl="0" indent="-171450" algn="l" rtl="0">
              <a:lnSpc>
                <a:spcPct val="100000"/>
              </a:lnSpc>
              <a:spcBef>
                <a:spcPts val="0"/>
              </a:spcBef>
              <a:spcAft>
                <a:spcPts val="0"/>
              </a:spcAft>
              <a:buClr>
                <a:schemeClr val="dk1"/>
              </a:buClr>
              <a:buSzPts val="1100"/>
              <a:buFont typeface="Noto Sans Symbols"/>
              <a:buChar char="●"/>
            </a:pPr>
            <a:r>
              <a:rPr lang="ja-JP" sz="1100" b="0" i="0" u="none" strike="noStrike" cap="none" dirty="0">
                <a:solidFill>
                  <a:schemeClr val="dk1"/>
                </a:solidFill>
                <a:latin typeface="Meiryo"/>
                <a:ea typeface="Meiryo"/>
                <a:cs typeface="Meiryo"/>
                <a:sym typeface="Meiryo"/>
              </a:rPr>
              <a:t>広告枠の仕様・ならびに料金に関しては予告なく変更する場合がございます。</a:t>
            </a:r>
            <a:endParaRPr sz="1100" b="0" i="0" u="none" strike="noStrike" cap="none" dirty="0">
              <a:solidFill>
                <a:schemeClr val="dk1"/>
              </a:solidFill>
              <a:latin typeface="Meiryo"/>
              <a:ea typeface="Meiryo"/>
              <a:cs typeface="Meiryo"/>
              <a:sym typeface="Meiryo"/>
            </a:endParaRPr>
          </a:p>
          <a:p>
            <a:pPr marL="171450" marR="0" lvl="0" indent="-171450" algn="l" rtl="0">
              <a:lnSpc>
                <a:spcPct val="100000"/>
              </a:lnSpc>
              <a:spcBef>
                <a:spcPts val="0"/>
              </a:spcBef>
              <a:spcAft>
                <a:spcPts val="0"/>
              </a:spcAft>
              <a:buClr>
                <a:schemeClr val="dk1"/>
              </a:buClr>
              <a:buSzPts val="1100"/>
              <a:buFont typeface="Noto Sans Symbols"/>
              <a:buChar char="●"/>
            </a:pPr>
            <a:r>
              <a:rPr lang="ja-JP" sz="1100" b="0" i="0" u="none" strike="noStrike" cap="none" dirty="0">
                <a:solidFill>
                  <a:schemeClr val="dk1"/>
                </a:solidFill>
                <a:latin typeface="Meiryo"/>
                <a:ea typeface="Meiryo"/>
                <a:cs typeface="Meiryo"/>
                <a:sym typeface="Meiryo"/>
              </a:rPr>
              <a:t>停電、天災などの不可抗力な事象が発生した場合、広告が正常に掲示されない可能性がございます。その場合、48時間／月を超えない場合は免責とさせていただきますので予めご了承ください。</a:t>
            </a:r>
            <a:endParaRPr sz="1400" b="0" i="0" u="none" strike="noStrike" cap="none" dirty="0">
              <a:solidFill>
                <a:srgbClr val="000000"/>
              </a:solidFill>
              <a:latin typeface="Arial"/>
              <a:ea typeface="Arial"/>
              <a:cs typeface="Arial"/>
              <a:sym typeface="Arial"/>
            </a:endParaRPr>
          </a:p>
        </p:txBody>
      </p:sp>
      <p:sp>
        <p:nvSpPr>
          <p:cNvPr id="531" name="Google Shape;531;p33"/>
          <p:cNvSpPr/>
          <p:nvPr/>
        </p:nvSpPr>
        <p:spPr>
          <a:xfrm>
            <a:off x="0" y="0"/>
            <a:ext cx="9906000" cy="451758"/>
          </a:xfrm>
          <a:prstGeom prst="rect">
            <a:avLst/>
          </a:prstGeom>
          <a:solidFill>
            <a:srgbClr val="FF25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4E79"/>
              </a:solidFill>
              <a:latin typeface="Calibri"/>
              <a:ea typeface="Calibri"/>
              <a:cs typeface="Calibri"/>
              <a:sym typeface="Calibri"/>
            </a:endParaRPr>
          </a:p>
        </p:txBody>
      </p:sp>
      <p:sp>
        <p:nvSpPr>
          <p:cNvPr id="532" name="Google Shape;532;p33"/>
          <p:cNvSpPr txBox="1"/>
          <p:nvPr/>
        </p:nvSpPr>
        <p:spPr>
          <a:xfrm>
            <a:off x="190500" y="22307"/>
            <a:ext cx="4762500" cy="411445"/>
          </a:xfrm>
          <a:prstGeom prst="rect">
            <a:avLst/>
          </a:prstGeom>
          <a:noFill/>
          <a:ln>
            <a:noFill/>
          </a:ln>
        </p:spPr>
        <p:txBody>
          <a:bodyPr spcFirstLastPara="1" wrap="square" lIns="0" tIns="108000" rIns="91425" bIns="45700" anchor="ctr" anchorCtr="0">
            <a:spAutoFit/>
          </a:bodyPr>
          <a:lstStyle/>
          <a:p>
            <a:pPr marL="0" marR="0" lvl="0" indent="0" algn="l" rtl="0">
              <a:lnSpc>
                <a:spcPct val="90000"/>
              </a:lnSpc>
              <a:spcBef>
                <a:spcPts val="0"/>
              </a:spcBef>
              <a:spcAft>
                <a:spcPts val="0"/>
              </a:spcAft>
              <a:buClr>
                <a:schemeClr val="lt1"/>
              </a:buClr>
              <a:buSzPts val="1800"/>
              <a:buFont typeface="Meiryo"/>
              <a:buNone/>
            </a:pPr>
            <a:r>
              <a:rPr lang="ja-JP" sz="1800" b="1" i="0" u="none" strike="noStrike" cap="none" dirty="0">
                <a:solidFill>
                  <a:schemeClr val="lt1"/>
                </a:solidFill>
                <a:latin typeface="Meiryo"/>
                <a:ea typeface="Meiryo"/>
                <a:cs typeface="Meiryo"/>
                <a:sym typeface="Meiryo"/>
              </a:rPr>
              <a:t>【</a:t>
            </a:r>
            <a:r>
              <a:rPr lang="ja-JP" altLang="en-US" sz="1800" b="1" dirty="0">
                <a:solidFill>
                  <a:schemeClr val="lt1"/>
                </a:solidFill>
                <a:latin typeface="Meiryo"/>
                <a:ea typeface="Meiryo"/>
                <a:cs typeface="Meiryo"/>
                <a:sym typeface="Meiryo"/>
              </a:rPr>
              <a:t>週刊文春</a:t>
            </a:r>
            <a:r>
              <a:rPr lang="ja-JP" sz="1800" b="1" i="0" u="none" strike="noStrike" cap="none" dirty="0">
                <a:solidFill>
                  <a:schemeClr val="lt1"/>
                </a:solidFill>
                <a:latin typeface="Meiryo"/>
                <a:ea typeface="Meiryo"/>
                <a:cs typeface="Meiryo"/>
                <a:sym typeface="Meiryo"/>
              </a:rPr>
              <a:t>】広告掲載基準</a:t>
            </a:r>
            <a:endParaRPr sz="1400" b="0" i="0" u="none" strike="noStrike" cap="none" dirty="0">
              <a:solidFill>
                <a:srgbClr val="000000"/>
              </a:solidFill>
              <a:latin typeface="Arial"/>
              <a:ea typeface="Arial"/>
              <a:cs typeface="Arial"/>
              <a:sym typeface="Arial"/>
            </a:endParaRPr>
          </a:p>
        </p:txBody>
      </p:sp>
      <p:sp>
        <p:nvSpPr>
          <p:cNvPr id="2" name="Google Shape;640;p37">
            <a:extLst>
              <a:ext uri="{FF2B5EF4-FFF2-40B4-BE49-F238E27FC236}">
                <a16:creationId xmlns:a16="http://schemas.microsoft.com/office/drawing/2014/main" id="{A05E86F8-BFC9-4392-A81F-3E4C33B7F020}"/>
              </a:ext>
            </a:extLst>
          </p:cNvPr>
          <p:cNvSpPr/>
          <p:nvPr/>
        </p:nvSpPr>
        <p:spPr>
          <a:xfrm>
            <a:off x="6487961" y="5599000"/>
            <a:ext cx="2262847" cy="879695"/>
          </a:xfrm>
          <a:prstGeom prst="roundRect">
            <a:avLst>
              <a:gd name="adj" fmla="val 5858"/>
            </a:avLst>
          </a:prstGeom>
          <a:solidFill>
            <a:schemeClr val="lt1"/>
          </a:solidFill>
          <a:ln w="9525" cap="flat" cmpd="sng">
            <a:solidFill>
              <a:srgbClr val="002060"/>
            </a:solidFill>
            <a:prstDash val="solid"/>
            <a:round/>
            <a:headEnd type="none" w="sm" len="sm"/>
            <a:tailEnd type="none" w="sm" len="sm"/>
          </a:ln>
        </p:spPr>
        <p:txBody>
          <a:bodyPr spcFirstLastPara="1" wrap="square" lIns="99025" tIns="99025" rIns="99025" bIns="99025"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ja-JP" altLang="en-US" sz="1100" b="0" i="0" u="none" strike="noStrike" cap="none" dirty="0">
                <a:solidFill>
                  <a:schemeClr val="dk1"/>
                </a:solidFill>
                <a:latin typeface="Meiryo"/>
                <a:ea typeface="Meiryo"/>
                <a:cs typeface="Meiryo"/>
                <a:sym typeface="Meiryo"/>
              </a:rPr>
              <a:t>〒</a:t>
            </a:r>
            <a:r>
              <a:rPr lang="en-US" altLang="ja-JP" sz="1100" b="0" i="0" u="none" strike="noStrike" cap="none" dirty="0">
                <a:solidFill>
                  <a:schemeClr val="dk1"/>
                </a:solidFill>
                <a:latin typeface="Meiryo"/>
                <a:ea typeface="Meiryo"/>
                <a:cs typeface="Meiryo"/>
                <a:sym typeface="Meiryo"/>
              </a:rPr>
              <a:t>102-8008</a:t>
            </a:r>
            <a:endParaRPr lang="ja-JP" altLang="en-US" sz="11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altLang="en-US" sz="1100" b="0" i="0" u="none" strike="noStrike" cap="none" dirty="0">
                <a:solidFill>
                  <a:schemeClr val="dk1"/>
                </a:solidFill>
                <a:latin typeface="Meiryo"/>
                <a:ea typeface="Meiryo"/>
                <a:cs typeface="Meiryo"/>
                <a:sym typeface="Meiryo"/>
              </a:rPr>
              <a:t>東京都千代田区紀尾井町</a:t>
            </a:r>
            <a:r>
              <a:rPr lang="en-US" altLang="ja-JP" sz="1100" b="0" i="0" u="none" strike="noStrike" cap="none" dirty="0">
                <a:solidFill>
                  <a:schemeClr val="dk1"/>
                </a:solidFill>
                <a:latin typeface="Meiryo"/>
                <a:ea typeface="Meiryo"/>
                <a:cs typeface="Meiryo"/>
                <a:sym typeface="Meiryo"/>
              </a:rPr>
              <a:t>3-23</a:t>
            </a:r>
            <a:endParaRPr lang="ja-JP" altLang="en-US" sz="11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altLang="en-US" sz="1100" b="0" i="0" u="none" strike="noStrike" cap="none" dirty="0">
                <a:solidFill>
                  <a:schemeClr val="dk1"/>
                </a:solidFill>
                <a:latin typeface="Meiryo"/>
                <a:ea typeface="Meiryo"/>
                <a:cs typeface="Meiryo"/>
                <a:sym typeface="Meiryo"/>
              </a:rPr>
              <a:t>メディア事業局　週刊文春担当</a:t>
            </a:r>
            <a:endParaRPr lang="en-US" altLang="ja-JP" sz="11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endParaRPr lang="ja-JP" altLang="en-US" sz="3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en-US" altLang="ja-JP" sz="1100" b="0" i="0" u="none" strike="noStrike" cap="none" dirty="0">
                <a:solidFill>
                  <a:schemeClr val="dk1"/>
                </a:solidFill>
                <a:latin typeface="Meiryo"/>
                <a:ea typeface="Meiryo"/>
                <a:cs typeface="Meiryo"/>
                <a:sym typeface="Meiryo"/>
              </a:rPr>
              <a:t>TEL</a:t>
            </a:r>
            <a:r>
              <a:rPr lang="ja-JP" altLang="en-US" sz="1100" dirty="0">
                <a:solidFill>
                  <a:schemeClr val="dk1"/>
                </a:solidFill>
                <a:latin typeface="Meiryo"/>
                <a:ea typeface="Meiryo"/>
                <a:cs typeface="Meiryo"/>
                <a:sym typeface="Meiryo"/>
              </a:rPr>
              <a:t>：</a:t>
            </a:r>
            <a:r>
              <a:rPr lang="en-US" altLang="ja-JP" sz="1100" b="0" i="0" u="none" strike="noStrike" cap="none" dirty="0">
                <a:solidFill>
                  <a:schemeClr val="dk1"/>
                </a:solidFill>
                <a:latin typeface="Meiryo"/>
                <a:ea typeface="Meiryo"/>
                <a:cs typeface="Meiryo"/>
                <a:sym typeface="Meiryo"/>
              </a:rPr>
              <a:t>03-3288-6163</a:t>
            </a:r>
            <a:endParaRPr lang="ja-JP" altLang="en-US" sz="1100" b="0" i="0" u="none" strike="noStrike" cap="none" dirty="0">
              <a:solidFill>
                <a:srgbClr val="000000"/>
              </a:solidFill>
              <a:latin typeface="Meiryo"/>
              <a:ea typeface="Meiryo"/>
              <a:cs typeface="Meiryo"/>
              <a:sym typeface="Meiryo"/>
            </a:endParaRPr>
          </a:p>
        </p:txBody>
      </p:sp>
      <p:sp>
        <p:nvSpPr>
          <p:cNvPr id="3" name="Google Shape;658;p37">
            <a:extLst>
              <a:ext uri="{FF2B5EF4-FFF2-40B4-BE49-F238E27FC236}">
                <a16:creationId xmlns:a16="http://schemas.microsoft.com/office/drawing/2014/main" id="{F0FAB9C5-AA8F-B3AE-3515-90959E1F8A5B}"/>
              </a:ext>
            </a:extLst>
          </p:cNvPr>
          <p:cNvSpPr txBox="1"/>
          <p:nvPr/>
        </p:nvSpPr>
        <p:spPr>
          <a:xfrm>
            <a:off x="907596" y="5921174"/>
            <a:ext cx="5224520" cy="413645"/>
          </a:xfrm>
          <a:prstGeom prst="rect">
            <a:avLst/>
          </a:prstGeom>
          <a:noFill/>
          <a:ln>
            <a:noFill/>
          </a:ln>
        </p:spPr>
        <p:txBody>
          <a:bodyPr spcFirstLastPara="1" wrap="square" lIns="99025" tIns="99025" rIns="99025" bIns="99025" anchor="ctr" anchorCtr="0">
            <a:noAutofit/>
          </a:bodyPr>
          <a:lstStyle/>
          <a:p>
            <a:pPr marL="0" marR="0" lvl="0" indent="0" algn="ctr" rtl="0">
              <a:lnSpc>
                <a:spcPct val="100000"/>
              </a:lnSpc>
              <a:spcBef>
                <a:spcPts val="0"/>
              </a:spcBef>
              <a:spcAft>
                <a:spcPts val="0"/>
              </a:spcAft>
              <a:buClr>
                <a:srgbClr val="000000"/>
              </a:buClr>
              <a:buSzPts val="2167"/>
              <a:buFont typeface="Arial"/>
              <a:buNone/>
            </a:pPr>
            <a:r>
              <a:rPr lang="ja-JP" altLang="en-US" sz="1600" b="1" i="0" u="none" strike="noStrike" cap="none" dirty="0">
                <a:solidFill>
                  <a:schemeClr val="dk1"/>
                </a:solidFill>
                <a:latin typeface="Meiryo"/>
                <a:ea typeface="Meiryo"/>
                <a:cs typeface="Meiryo"/>
                <a:sym typeface="Meiryo"/>
              </a:rPr>
              <a:t>広告のお問合せ</a:t>
            </a:r>
            <a:endParaRPr lang="en-US" altLang="ja-JP" sz="1600" b="1" i="0"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167"/>
              <a:buFont typeface="Arial"/>
              <a:buNone/>
            </a:pPr>
            <a:r>
              <a:rPr lang="en-US" altLang="ja-JP" sz="1800" b="1" dirty="0">
                <a:solidFill>
                  <a:schemeClr val="dk1"/>
                </a:solidFill>
                <a:latin typeface="Meiryo"/>
                <a:ea typeface="Meiryo"/>
                <a:cs typeface="Meiryo"/>
                <a:sym typeface="Meiryo"/>
                <a:hlinkClick r:id="rId3"/>
              </a:rPr>
              <a:t>ad.shukanbunshun-g@bunshun.co.jp</a:t>
            </a:r>
            <a:endParaRPr sz="1800" b="1" i="0" u="none" strike="noStrike" cap="none" dirty="0">
              <a:solidFill>
                <a:schemeClr val="dk1"/>
              </a:solidFill>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1572</Words>
  <Application>Microsoft Office PowerPoint</Application>
  <PresentationFormat>A4 210 x 297 mm</PresentationFormat>
  <Paragraphs>188</Paragraphs>
  <Slides>9</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ＭＳ Ｐゴシック</vt:lpstr>
      <vt:lpstr>Noto Sans Symbols</vt:lpstr>
      <vt:lpstr>Meiryo</vt:lpstr>
      <vt:lpstr>Meiryo</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shukan_twitter</dc:title>
  <dc:creator/>
  <cp:lastModifiedBy/>
  <cp:revision>1</cp:revision>
  <dcterms:modified xsi:type="dcterms:W3CDTF">2023-08-17T07:04:35Z</dcterms:modified>
</cp:coreProperties>
</file>